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charts/chart1.xml" ContentType="application/vnd.openxmlformats-officedocument.drawingml.chart+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barChart>
        <c:barDir val="bar"/>
        <c:grouping val="clustered"/>
        <c:varyColors val="0"/>
        <c:ser>
          <c:idx val="0"/>
          <c:order val="0"/>
          <c:tx>
            <c:strRef>
              <c:f>Sheet1!$B$1</c:f>
              <c:strCache>
                <c:ptCount val="1"/>
                <c:pt idx="0">
                  <c:v>¿Qué opinaron? Promedio 4,8 de 5 (n = 8)</c:v>
                </c:pt>
              </c:strCache>
            </c:strRef>
          </c:tx>
          <c:spPr>
            <a:solidFill>
              <a:srgbClr val="5B4BDB"/>
            </a:solidFill>
            <a:effectLst/>
          </c:spPr>
          <c:invertIfNegative val="0"/>
          <c:dLbls>
            <c:numFmt formatCode="0.00" sourceLinked="0"/>
            <c:txPr>
              <a:bodyPr/>
              <a:lstStyle/>
              <a:p>
                <a:pPr>
                  <a:defRPr b="0" i="0" strike="noStrike" sz="1000" u="none">
                    <a:solidFill>
                      <a:srgbClr val="1A1F36"/>
                    </a:solidFill>
                    <a:latin typeface="+mn-lt"/>
                  </a:defRPr>
                </a:pPr>
              </a:p>
            </c:txPr>
            <c:showLegendKey val="0"/>
            <c:showVal val="1"/>
            <c:showCatName val="0"/>
            <c:showSerName val="0"/>
            <c:showPercent val="0"/>
            <c:showBubbleSize val="0"/>
            <c:showLeaderLines val="0"/>
          </c:dLbls>
          <c:cat>
            <c:multiLvlStrRef>
              <c:f>Sheet1!$A$2:$A$6</c:f>
              <c:multiLvlStrCache>
                <c:ptCount val="5"/>
                <c:lvl>
                  <c:pt idx="0">
                    <c:v>Instrucciones claras</c:v>
                  </c:pt>
                  <c:pt idx="1">
                    <c:v>La narración ayudó</c:v>
                  </c:pt>
                  <c:pt idx="2">
                    <c:v>Consecuencias reforzaron la clase</c:v>
                  </c:pt>
                  <c:pt idx="3">
                    <c:v>Las fichas obligan a priorizar</c:v>
                  </c:pt>
                  <c:pt idx="4">
                    <c:v>Más criterio para manejar caries</c:v>
                  </c:pt>
                </c:lvl>
              </c:multiLvlStrCache>
            </c:multiLvlStrRef>
          </c:cat>
          <c:val>
            <c:numRef>
              <c:f>Sheet1!$B$2:$B$6</c:f>
              <c:numCache>
                <c:formatCode>General</c:formatCode>
                <c:ptCount val="5"/>
                <c:pt idx="0">
                  <c:v>4.88</c:v>
                </c:pt>
                <c:pt idx="1">
                  <c:v>4.88</c:v>
                </c:pt>
                <c:pt idx="2">
                  <c:v>4.75</c:v>
                </c:pt>
                <c:pt idx="3">
                  <c:v>4.75</c:v>
                </c:pt>
                <c:pt idx="4">
                  <c:v>4.88</c:v>
                </c:pt>
              </c:numCache>
            </c:numRef>
          </c:val>
        </c:ser>
        <c:dLbls>
          <c:numFmt formatCode="0.00" sourceLinked="0"/>
          <c:txPr>
            <a:bodyPr/>
            <a:lstStyle/>
            <a:p>
              <a:pPr>
                <a:defRPr b="0" i="0" strike="noStrike" sz="1000" u="none">
                  <a:solidFill>
                    <a:srgbClr val="1A1F36"/>
                  </a:solidFill>
                  <a:latin typeface="+mn-lt"/>
                </a:defRPr>
              </a:pPr>
            </a:p>
          </c:txPr>
          <c:showLegendKey val="0"/>
          <c:showVal val="1"/>
          <c:showCatName val="0"/>
          <c:showSerName val="0"/>
          <c:showPercent val="0"/>
          <c:showBubbleSize val="0"/>
          <c:showLeaderLines val="0"/>
        </c:dLbls>
        <c:gapWidth val="45"/>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1A1F36"/>
                </a:solidFill>
                <a:latin typeface="+mn-lt"/>
              </a:defRPr>
            </a:pPr>
            <a:endParaRPr lang="en-US"/>
          </a:p>
        </c:txPr>
        <c:crossAx val="2094734552"/>
        <c:crosses val="autoZero"/>
        <c:auto val="1"/>
        <c:lblAlgn val="ctr"/>
        <c:noMultiLvlLbl val="1"/>
      </c:catAx>
      <c:valAx>
        <c:axId val="2094734552"/>
        <c:scaling>
          <c:orientation val="minMax"/>
          <c:max val="5.4"/>
          <c:min val="1"/>
        </c:scaling>
        <c:delete val="1"/>
        <c:axPos val="b"/>
        <c:majorGridlines>
          <c:spPr>
            <a:ln w="6350" cap="flat">
              <a:solidFill>
                <a:srgbClr val="E3E5EC"/>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900" b="0" i="0" u="none" strike="noStrike">
                <a:solidFill>
                  <a:srgbClr val="5B6275"/>
                </a:solidFill>
                <a:latin typeface="+mn-lt"/>
              </a:defRPr>
            </a:pPr>
            <a:endParaRPr lang="en-US"/>
          </a:p>
        </c:txPr>
        <c:crossAx val="2094734554"/>
        <c:crosses val="autoZero"/>
        <c:crossBetween val="between"/>
        <c:majorUnit val="1"/>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1 · Portada · 15 s
Somos la magíster Jennifer Samaniego de la U T P L y la doctora Verónica Cepeda de la U T E. Presentamos Consultas de Odontopediatría, un simulador para practicar el manejo de caries en niños.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2 · El problema · 35 s
En odontopediatría el estudiante debe unir muchas piezas a la vez. Antecedentes, factores de riesgo, hallazgos clínicos, diagnóstico y manejo. En clase casi nunca hay tiempo para practicar ese razonamiento varias veces. En la clínica cada error afecta a un niño real. Pensemos en Valentina, una paciente ficticia de tres años y medio. Usa biberón por la noche y su mamá vio manchitas blancas en los dientes. ¿Qué pregunta primero el estudiante? ¿Remineraliza o restaura? Esa decisión se aprende practicando.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3 · La herramienta · 30 s
Consultas de Odontopediatría está dirigida a estudiantes de odontología que cursan odontopediatría. El estudiante recibe tres casos, uno por cada etapa. Valentina en la primera infancia, Mateo en la edad escolar y Camila en la adolescencia. En cada caso toma cinco decisiones clínicas. Al final recibe un reporte por competencia con sus aciertos y lo que debe reforzar. La construimos a partir de las guías quince y veinticinco.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4 · Cómo funciona · 40 s
Primero el estudiante hace una práctica guiada con razonamiento paso a paso, teoría y hasta tres pistas. Esa práctica no cuenta para la nota. Después viene la evaluación sin ayuda, que sí cuenta. El estudiante tiene diez fichas de tiempo clínico para cinco rondas. Cada opción cuesta fichas y suma puntos de calidad. Usamos I A para programar el simulador y narrar los casos con ElevenLabs. Las respuestas y la retroalimentación las redactamos nosotras con el contenido de la clase. La I A no decide la respuesta correcta.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5 · Evidencia · 35 s
Dieciséis estudiantes de octavo semestre usaron el simulador. Doce completaron los tres casos con un promedio de noventa y nueve por ciento. Ocho valoraron la experiencia con cuatro coma ocho sobre cinco. Destacaron la claridad, la narración y el criterio ganado. En la autoevaluación todos se ubicaron igual o por debajo de su desempeño. Como casi todos lograron el máximo, haremos casos más exigentes. Y casi ningún estudio une simulación, caries y odontopediatría.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6 · Límites y uso responsable · 25 s
El simulador no reemplaza la práctica con pacientes ni la supervisión docente. Los pacientes son ficticios y no usamos datos de pacientes reales. Los casos clínicos deben revisarse cuando cambien las guías de manejo. El siguiente paso es llevarlo a Canvas y validar los casos con más docentes de odontopediatría.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7 · Demostración · Entrada · 30 s
Veamos el simulador en pantalla. Esta es la entrada. El estudiante ve la clínica en tres dimensiones con los tres pacientes. Toca a uno para abrir su caso. Arriba puede cambiar el tamaño del texto y activar alto contraste. También puede pasar a la vista en dos dimensiones o cambiar a inglés. Así cada estudiante empieza por la edad que necesita repasar.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8 · Demostración · Resultado · 35 s
Esta es la primera ronda del caso de Valentina. El estudiante camina por la clínica y habla con la mamá en la sala de espera. Arriba ve sus diez fichas de tiempo clínico y sus puntos de calidad. Cada conversación o examen le da un dato nuevo. Luego elige entre varias opciones, cada una con su costo. Tras cada elección recibe retroalimentación. Así entiende por qué una opción era mejor que otra.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9 · Demostración · Revisión y entrega · 30 s
Al terminar los tres casos llega el cierre final. Aquí el estudiante ve su puntaje por caso y su desempeño en cuatro competencias. Diagnóstico integral, clasificación del riesgo, manejo de lesiones y educación según la edad. También compara cómo se percibe con lo que logró. En la prueba la mitad subestimó su dominio del riesgo. Esa diferencia orienta nuestra retroalimentación.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Diapositiva 10 · Cierre · 25 s
Este simulador cambia nuestra forma de enseñar caries. El estudiante practica el razonamiento clínico las veces que necesite antes de atender a un niño. Nosotras usamos su reporte para saber qué reforzar en clase. Le invitamos a probarlo en el enlace que ve en pantalla. Muchas gracias por su atención.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video" Target="../media/media-8-1.mp4"/><Relationship Id="rId2" Type="http://schemas.microsoft.com/office/2007/relationships/media" Target="../media/media-8-1.mp4"/><Relationship Id="rId3" Type="http://schemas.openxmlformats.org/officeDocument/2006/relationships/image" Target="../media/image-8-3.png"/><Relationship Id="rId4" Type="http://schemas.openxmlformats.org/officeDocument/2006/relationships/slideLayout" Target="../slideLayouts/slideLayout1.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jennsama.github.io/3D" TargetMode="External"/><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457200"/>
            <a:ext cx="8229600" cy="32004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GUÍAS 15 Y 25</a:t>
            </a:r>
            <a:endParaRPr lang="en-US" sz="1400" dirty="0"/>
          </a:p>
        </p:txBody>
      </p:sp>
      <p:sp>
        <p:nvSpPr>
          <p:cNvPr id="3" name="Text 1"/>
          <p:cNvSpPr txBox="1"/>
          <p:nvPr/>
        </p:nvSpPr>
        <p:spPr>
          <a:xfrm>
            <a:off x="457200" y="822960"/>
            <a:ext cx="8229600" cy="1371600"/>
          </a:xfrm>
          <a:prstGeom prst="rect">
            <a:avLst/>
          </a:prstGeom>
          <a:noFill/>
          <a:ln/>
        </p:spPr>
        <p:txBody>
          <a:bodyPr wrap="square" lIns="0" tIns="0" rIns="0" bIns="0" rtlCol="0" anchor="ctr"/>
          <a:lstStyle/>
          <a:p>
            <a:pPr indent="0" marL="0">
              <a:buNone/>
            </a:pPr>
            <a:r>
              <a:rPr lang="en-US" sz="3800" b="1" dirty="0">
                <a:solidFill>
                  <a:srgbClr val="FFFFFF"/>
                </a:solidFill>
                <a:latin typeface="Georgia" pitchFamily="34" charset="0"/>
                <a:ea typeface="Georgia" pitchFamily="34" charset="-122"/>
                <a:cs typeface="Georgia" pitchFamily="34" charset="-120"/>
              </a:rPr>
              <a:t>Consultas de Odontopediatría</a:t>
            </a:r>
            <a:endParaRPr lang="en-US" sz="3800" dirty="0"/>
          </a:p>
        </p:txBody>
      </p:sp>
      <p:sp>
        <p:nvSpPr>
          <p:cNvPr id="4" name="Text 2"/>
          <p:cNvSpPr txBox="1"/>
          <p:nvPr/>
        </p:nvSpPr>
        <p:spPr>
          <a:xfrm>
            <a:off x="457200" y="2286000"/>
            <a:ext cx="8229600" cy="457200"/>
          </a:xfrm>
          <a:prstGeom prst="rect">
            <a:avLst/>
          </a:prstGeom>
          <a:noFill/>
          <a:ln/>
        </p:spPr>
        <p:txBody>
          <a:bodyPr wrap="square" lIns="0" tIns="0" rIns="0" bIns="0" rtlCol="0" anchor="ctr"/>
          <a:lstStyle/>
          <a:p>
            <a:pPr indent="0" marL="0">
              <a:buNone/>
            </a:pPr>
            <a:r>
              <a:rPr lang="en-US" sz="2000" dirty="0">
                <a:solidFill>
                  <a:srgbClr val="DDE1EE"/>
                </a:solidFill>
                <a:latin typeface="Calibri" pitchFamily="34" charset="0"/>
                <a:ea typeface="Calibri" pitchFamily="34" charset="-122"/>
                <a:cs typeface="Calibri" pitchFamily="34" charset="-120"/>
              </a:rPr>
              <a:t>Simulador para practicar el manejo de caries</a:t>
            </a:r>
            <a:endParaRPr lang="en-US" sz="2000" dirty="0"/>
          </a:p>
        </p:txBody>
      </p:sp>
      <p:sp>
        <p:nvSpPr>
          <p:cNvPr id="5" name="Shape 3"/>
          <p:cNvSpPr/>
          <p:nvPr/>
        </p:nvSpPr>
        <p:spPr>
          <a:xfrm>
            <a:off x="457200" y="3017520"/>
            <a:ext cx="457200" cy="457200"/>
          </a:xfrm>
          <a:prstGeom prst="ellipse">
            <a:avLst/>
          </a:prstGeom>
          <a:solidFill>
            <a:srgbClr val="FFC629"/>
          </a:solidFill>
          <a:ln w="12700">
            <a:solidFill>
              <a:srgbClr val="FFC629"/>
            </a:solidFill>
            <a:prstDash val="solid"/>
          </a:ln>
        </p:spPr>
      </p:sp>
      <p:sp>
        <p:nvSpPr>
          <p:cNvPr id="6" name="Text 4"/>
          <p:cNvSpPr txBox="1"/>
          <p:nvPr/>
        </p:nvSpPr>
        <p:spPr>
          <a:xfrm>
            <a:off x="457200" y="301752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JS</a:t>
            </a:r>
            <a:endParaRPr lang="en-US" sz="1800" dirty="0"/>
          </a:p>
        </p:txBody>
      </p:sp>
      <p:sp>
        <p:nvSpPr>
          <p:cNvPr id="7" name="Text 5"/>
          <p:cNvSpPr txBox="1"/>
          <p:nvPr/>
        </p:nvSpPr>
        <p:spPr>
          <a:xfrm>
            <a:off x="1051560" y="292608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Mgtr. Jennifer Samaniego</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UTPL</a:t>
            </a:r>
            <a:endParaRPr lang="en-US" sz="1800" dirty="0"/>
          </a:p>
        </p:txBody>
      </p:sp>
      <p:sp>
        <p:nvSpPr>
          <p:cNvPr id="8" name="Shape 6"/>
          <p:cNvSpPr/>
          <p:nvPr/>
        </p:nvSpPr>
        <p:spPr>
          <a:xfrm>
            <a:off x="4389120" y="3017520"/>
            <a:ext cx="457200" cy="457200"/>
          </a:xfrm>
          <a:prstGeom prst="ellipse">
            <a:avLst/>
          </a:prstGeom>
          <a:solidFill>
            <a:srgbClr val="FFC629"/>
          </a:solidFill>
          <a:ln w="12700">
            <a:solidFill>
              <a:srgbClr val="FFC629"/>
            </a:solidFill>
            <a:prstDash val="solid"/>
          </a:ln>
        </p:spPr>
      </p:sp>
      <p:sp>
        <p:nvSpPr>
          <p:cNvPr id="9" name="Text 7"/>
          <p:cNvSpPr txBox="1"/>
          <p:nvPr/>
        </p:nvSpPr>
        <p:spPr>
          <a:xfrm>
            <a:off x="4389120" y="301752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VC</a:t>
            </a:r>
            <a:endParaRPr lang="en-US" sz="1800" dirty="0"/>
          </a:p>
        </p:txBody>
      </p:sp>
      <p:sp>
        <p:nvSpPr>
          <p:cNvPr id="10" name="Text 8"/>
          <p:cNvSpPr txBox="1"/>
          <p:nvPr/>
        </p:nvSpPr>
        <p:spPr>
          <a:xfrm>
            <a:off x="4983480" y="292608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Dra. Verónica Cepeda</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Universidad UTE</a:t>
            </a:r>
            <a:endParaRPr lang="en-US" sz="1800" dirty="0"/>
          </a:p>
        </p:txBody>
      </p:sp>
      <p:sp>
        <p:nvSpPr>
          <p:cNvPr id="11" name="Text 9"/>
          <p:cNvSpPr txBox="1"/>
          <p:nvPr/>
        </p:nvSpPr>
        <p:spPr>
          <a:xfrm>
            <a:off x="457200" y="3977640"/>
            <a:ext cx="8229600" cy="548640"/>
          </a:xfrm>
          <a:prstGeom prst="rect">
            <a:avLst/>
          </a:prstGeom>
          <a:noFill/>
          <a:ln/>
        </p:spPr>
        <p:txBody>
          <a:bodyPr wrap="square" lIns="0" tIns="0" rIns="0" bIns="0" rtlCol="0" anchor="ctr"/>
          <a:lstStyle/>
          <a:p>
            <a:pPr indent="0" marL="0">
              <a:buNone/>
            </a:pPr>
            <a:r>
              <a:rPr lang="en-US" sz="1200" i="1" dirty="0">
                <a:solidFill>
                  <a:srgbClr val="FFC629"/>
                </a:solidFill>
                <a:latin typeface="Calibri" pitchFamily="34" charset="0"/>
                <a:ea typeface="Calibri" pitchFamily="34" charset="-122"/>
                <a:cs typeface="Calibri" pitchFamily="34" charset="-120"/>
              </a:rPr>
              <a:t>Narración generada con voz de IA (ElevenLabs) y revisada por los autores</a:t>
            </a:r>
            <a:endParaRPr lang="en-US" sz="1200" dirty="0"/>
          </a:p>
        </p:txBody>
      </p:sp>
      <p:sp>
        <p:nvSpPr>
          <p:cNvPr id="12" name="Text 10"/>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13" name="Text 11"/>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1 / 10</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Poca práctica del razonamiento</a:t>
            </a:r>
            <a:endParaRPr lang="en-US" sz="3000" dirty="0"/>
          </a:p>
        </p:txBody>
      </p:sp>
      <p:sp>
        <p:nvSpPr>
          <p:cNvPr id="3" name="Text 1"/>
          <p:cNvSpPr txBox="1"/>
          <p:nvPr/>
        </p:nvSpPr>
        <p:spPr>
          <a:xfrm>
            <a:off x="457200" y="1234440"/>
            <a:ext cx="3840480" cy="2377440"/>
          </a:xfrm>
          <a:prstGeom prst="rect">
            <a:avLst/>
          </a:prstGeom>
          <a:noFill/>
          <a:ln/>
        </p:spPr>
        <p:txBody>
          <a:bodyPr wrap="square" lIns="0" tIns="0" rIns="0" bIns="0" rtlCol="0" anchor="ctr"/>
          <a:lstStyle/>
          <a:p>
            <a:pPr indent="0" marL="0">
              <a:buNone/>
            </a:pPr>
            <a:r>
              <a:rPr lang="en-US" sz="2400" dirty="0">
                <a:solidFill>
                  <a:srgbClr val="1A1F36"/>
                </a:solidFill>
                <a:latin typeface="Georgia" pitchFamily="34" charset="0"/>
                <a:ea typeface="Georgia" pitchFamily="34" charset="-122"/>
                <a:cs typeface="Georgia" pitchFamily="34" charset="-120"/>
              </a:rPr>
              <a:t>Integrar riesgo, hallazgos, diagnóstico y manejo exige práctica.</a:t>
            </a:r>
            <a:endParaRPr lang="en-US" sz="2400" dirty="0"/>
          </a:p>
        </p:txBody>
      </p:sp>
      <p:sp>
        <p:nvSpPr>
          <p:cNvPr id="4" name="Shape 2"/>
          <p:cNvSpPr/>
          <p:nvPr/>
        </p:nvSpPr>
        <p:spPr>
          <a:xfrm>
            <a:off x="4663440" y="1234440"/>
            <a:ext cx="4023360" cy="2651760"/>
          </a:xfrm>
          <a:prstGeom prst="roundRect">
            <a:avLst>
              <a:gd name="adj" fmla="val 4138"/>
            </a:avLst>
          </a:prstGeom>
          <a:solidFill>
            <a:srgbClr val="EEECFC"/>
          </a:solidFill>
          <a:ln w="12700">
            <a:solidFill>
              <a:srgbClr val="EEECFC"/>
            </a:solidFill>
            <a:prstDash val="solid"/>
          </a:ln>
        </p:spPr>
      </p:sp>
      <p:sp>
        <p:nvSpPr>
          <p:cNvPr id="5" name="Text 3"/>
          <p:cNvSpPr txBox="1"/>
          <p:nvPr/>
        </p:nvSpPr>
        <p:spPr>
          <a:xfrm>
            <a:off x="4937760" y="1417320"/>
            <a:ext cx="3474720" cy="320040"/>
          </a:xfrm>
          <a:prstGeom prst="rect">
            <a:avLst/>
          </a:prstGeom>
          <a:noFill/>
          <a:ln/>
        </p:spPr>
        <p:txBody>
          <a:bodyPr wrap="square" lIns="0" tIns="0" rIns="0" bIns="0" rtlCol="0" anchor="ctr"/>
          <a:lstStyle/>
          <a:p>
            <a:pPr indent="0" marL="0">
              <a:buNone/>
            </a:pPr>
            <a:r>
              <a:rPr lang="en-US" sz="1400" b="1" spc="100" kern="0" dirty="0">
                <a:solidFill>
                  <a:srgbClr val="5B4BDB"/>
                </a:solidFill>
                <a:latin typeface="Calibri" pitchFamily="34" charset="0"/>
                <a:ea typeface="Calibri" pitchFamily="34" charset="-122"/>
                <a:cs typeface="Calibri" pitchFamily="34" charset="-120"/>
              </a:rPr>
              <a:t>EJEMPLO</a:t>
            </a:r>
            <a:endParaRPr lang="en-US" sz="1400" dirty="0"/>
          </a:p>
        </p:txBody>
      </p:sp>
      <p:sp>
        <p:nvSpPr>
          <p:cNvPr id="6" name="Text 4"/>
          <p:cNvSpPr txBox="1"/>
          <p:nvPr/>
        </p:nvSpPr>
        <p:spPr>
          <a:xfrm>
            <a:off x="4937760" y="1783080"/>
            <a:ext cx="3474720" cy="1920240"/>
          </a:xfrm>
          <a:prstGeom prst="rect">
            <a:avLst/>
          </a:prstGeom>
          <a:noFill/>
          <a:ln/>
        </p:spPr>
        <p:txBody>
          <a:bodyPr wrap="square" lIns="0" tIns="0" rIns="0" bIns="0" rtlCol="0" anchor="t"/>
          <a:lstStyle/>
          <a:p>
            <a:pPr indent="0" marL="0">
              <a:buNone/>
            </a:pPr>
            <a:r>
              <a:rPr lang="en-US" sz="2000" dirty="0">
                <a:solidFill>
                  <a:srgbClr val="1A1F36"/>
                </a:solidFill>
                <a:latin typeface="Calibri" pitchFamily="34" charset="0"/>
                <a:ea typeface="Calibri" pitchFamily="34" charset="-122"/>
                <a:cs typeface="Calibri" pitchFamily="34" charset="-120"/>
              </a:rPr>
              <a:t>Valentina, 3 años: biberón nocturno y manchas blancas. ¿Remineralizar o restaurar?</a:t>
            </a:r>
            <a:endParaRPr lang="en-US" sz="2000" dirty="0"/>
          </a:p>
        </p:txBody>
      </p:sp>
      <p:sp>
        <p:nvSpPr>
          <p:cNvPr id="7" name="Text 5"/>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6"/>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2 / 10</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La herramienta</a:t>
            </a:r>
            <a:endParaRPr lang="en-US" sz="3000" dirty="0"/>
          </a:p>
        </p:txBody>
      </p:sp>
      <p:sp>
        <p:nvSpPr>
          <p:cNvPr id="3" name="Shape 1"/>
          <p:cNvSpPr/>
          <p:nvPr/>
        </p:nvSpPr>
        <p:spPr>
          <a:xfrm>
            <a:off x="457200" y="1234440"/>
            <a:ext cx="2606040" cy="2514600"/>
          </a:xfrm>
          <a:prstGeom prst="roundRect">
            <a:avLst>
              <a:gd name="adj" fmla="val 4364"/>
            </a:avLst>
          </a:prstGeom>
          <a:solidFill>
            <a:srgbClr val="EEECFC"/>
          </a:solidFill>
          <a:ln w="12700">
            <a:solidFill>
              <a:srgbClr val="EEECFC"/>
            </a:solidFill>
            <a:prstDash val="solid"/>
          </a:ln>
        </p:spPr>
      </p:sp>
      <p:sp>
        <p:nvSpPr>
          <p:cNvPr id="4" name="Shape 2"/>
          <p:cNvSpPr/>
          <p:nvPr/>
        </p:nvSpPr>
        <p:spPr>
          <a:xfrm>
            <a:off x="731520" y="1463040"/>
            <a:ext cx="457200" cy="457200"/>
          </a:xfrm>
          <a:prstGeom prst="ellipse">
            <a:avLst/>
          </a:prstGeom>
          <a:solidFill>
            <a:srgbClr val="5B4BDB"/>
          </a:solidFill>
          <a:ln w="12700">
            <a:solidFill>
              <a:srgbClr val="5B4BDB"/>
            </a:solidFill>
            <a:prstDash val="solid"/>
          </a:ln>
        </p:spPr>
      </p:sp>
      <p:sp>
        <p:nvSpPr>
          <p:cNvPr id="5" name="Text 3"/>
          <p:cNvSpPr txBox="1"/>
          <p:nvPr/>
        </p:nvSpPr>
        <p:spPr>
          <a:xfrm>
            <a:off x="731520"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731520" y="2057400"/>
            <a:ext cx="2103120" cy="4114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Quién la usa</a:t>
            </a:r>
            <a:endParaRPr lang="en-US" sz="2000" dirty="0"/>
          </a:p>
        </p:txBody>
      </p:sp>
      <p:sp>
        <p:nvSpPr>
          <p:cNvPr id="7" name="Text 5"/>
          <p:cNvSpPr txBox="1"/>
          <p:nvPr/>
        </p:nvSpPr>
        <p:spPr>
          <a:xfrm>
            <a:off x="731520"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Estudiantes de odontopediatría</a:t>
            </a:r>
            <a:endParaRPr lang="en-US" sz="1800" dirty="0"/>
          </a:p>
        </p:txBody>
      </p:sp>
      <p:sp>
        <p:nvSpPr>
          <p:cNvPr id="8" name="Shape 6"/>
          <p:cNvSpPr/>
          <p:nvPr/>
        </p:nvSpPr>
        <p:spPr>
          <a:xfrm>
            <a:off x="3264408" y="1234440"/>
            <a:ext cx="2606040" cy="2514600"/>
          </a:xfrm>
          <a:prstGeom prst="roundRect">
            <a:avLst>
              <a:gd name="adj" fmla="val 4364"/>
            </a:avLst>
          </a:prstGeom>
          <a:solidFill>
            <a:srgbClr val="E6F5F3"/>
          </a:solidFill>
          <a:ln w="12700">
            <a:solidFill>
              <a:srgbClr val="E6F5F3"/>
            </a:solidFill>
            <a:prstDash val="solid"/>
          </a:ln>
        </p:spPr>
      </p:sp>
      <p:sp>
        <p:nvSpPr>
          <p:cNvPr id="9" name="Shape 7"/>
          <p:cNvSpPr/>
          <p:nvPr/>
        </p:nvSpPr>
        <p:spPr>
          <a:xfrm>
            <a:off x="3538728" y="1463040"/>
            <a:ext cx="457200" cy="457200"/>
          </a:xfrm>
          <a:prstGeom prst="ellipse">
            <a:avLst/>
          </a:prstGeom>
          <a:solidFill>
            <a:srgbClr val="0D9488"/>
          </a:solidFill>
          <a:ln w="12700">
            <a:solidFill>
              <a:srgbClr val="0D9488"/>
            </a:solidFill>
            <a:prstDash val="solid"/>
          </a:ln>
        </p:spPr>
      </p:sp>
      <p:sp>
        <p:nvSpPr>
          <p:cNvPr id="10" name="Text 8"/>
          <p:cNvSpPr txBox="1"/>
          <p:nvPr/>
        </p:nvSpPr>
        <p:spPr>
          <a:xfrm>
            <a:off x="3538728"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1" name="Text 9"/>
          <p:cNvSpPr txBox="1"/>
          <p:nvPr/>
        </p:nvSpPr>
        <p:spPr>
          <a:xfrm>
            <a:off x="3538728" y="2057400"/>
            <a:ext cx="2103120" cy="41148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Qué recibe</a:t>
            </a:r>
            <a:endParaRPr lang="en-US" sz="2000" dirty="0"/>
          </a:p>
        </p:txBody>
      </p:sp>
      <p:sp>
        <p:nvSpPr>
          <p:cNvPr id="12" name="Text 10"/>
          <p:cNvSpPr txBox="1"/>
          <p:nvPr/>
        </p:nvSpPr>
        <p:spPr>
          <a:xfrm>
            <a:off x="3538728"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Tres casos por edad</a:t>
            </a:r>
            <a:endParaRPr lang="en-US" sz="1800" dirty="0"/>
          </a:p>
        </p:txBody>
      </p:sp>
      <p:sp>
        <p:nvSpPr>
          <p:cNvPr id="13" name="Shape 11"/>
          <p:cNvSpPr/>
          <p:nvPr/>
        </p:nvSpPr>
        <p:spPr>
          <a:xfrm>
            <a:off x="6071616" y="1234440"/>
            <a:ext cx="2606040" cy="2514600"/>
          </a:xfrm>
          <a:prstGeom prst="roundRect">
            <a:avLst>
              <a:gd name="adj" fmla="val 4364"/>
            </a:avLst>
          </a:prstGeom>
          <a:solidFill>
            <a:srgbClr val="EEECFC"/>
          </a:solidFill>
          <a:ln w="12700">
            <a:solidFill>
              <a:srgbClr val="EEECFC"/>
            </a:solidFill>
            <a:prstDash val="solid"/>
          </a:ln>
        </p:spPr>
      </p:sp>
      <p:sp>
        <p:nvSpPr>
          <p:cNvPr id="14" name="Shape 12"/>
          <p:cNvSpPr/>
          <p:nvPr/>
        </p:nvSpPr>
        <p:spPr>
          <a:xfrm>
            <a:off x="6345936" y="1463040"/>
            <a:ext cx="457200" cy="457200"/>
          </a:xfrm>
          <a:prstGeom prst="ellipse">
            <a:avLst/>
          </a:prstGeom>
          <a:solidFill>
            <a:srgbClr val="5B4BDB"/>
          </a:solidFill>
          <a:ln w="12700">
            <a:solidFill>
              <a:srgbClr val="5B4BDB"/>
            </a:solidFill>
            <a:prstDash val="solid"/>
          </a:ln>
        </p:spPr>
      </p:sp>
      <p:sp>
        <p:nvSpPr>
          <p:cNvPr id="15" name="Text 13"/>
          <p:cNvSpPr txBox="1"/>
          <p:nvPr/>
        </p:nvSpPr>
        <p:spPr>
          <a:xfrm>
            <a:off x="6345936" y="146304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6" name="Text 14"/>
          <p:cNvSpPr txBox="1"/>
          <p:nvPr/>
        </p:nvSpPr>
        <p:spPr>
          <a:xfrm>
            <a:off x="6345936" y="2057400"/>
            <a:ext cx="2103120" cy="4114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Qué entrega</a:t>
            </a:r>
            <a:endParaRPr lang="en-US" sz="2000" dirty="0"/>
          </a:p>
        </p:txBody>
      </p:sp>
      <p:sp>
        <p:nvSpPr>
          <p:cNvPr id="17" name="Text 15"/>
          <p:cNvSpPr txBox="1"/>
          <p:nvPr/>
        </p:nvSpPr>
        <p:spPr>
          <a:xfrm>
            <a:off x="6345936" y="2468880"/>
            <a:ext cx="2103120" cy="1097280"/>
          </a:xfrm>
          <a:prstGeom prst="rect">
            <a:avLst/>
          </a:prstGeom>
          <a:noFill/>
          <a:ln/>
        </p:spPr>
        <p:txBody>
          <a:bodyPr wrap="square" lIns="0" tIns="0" rIns="0" bIns="0" rtlCol="0" anchor="t"/>
          <a:lstStyle/>
          <a:p>
            <a:pPr indent="0" marL="0">
              <a:buNone/>
            </a:pPr>
            <a:r>
              <a:rPr lang="en-US" sz="1800" dirty="0">
                <a:solidFill>
                  <a:srgbClr val="1A1F36"/>
                </a:solidFill>
                <a:latin typeface="Calibri" pitchFamily="34" charset="0"/>
                <a:ea typeface="Calibri" pitchFamily="34" charset="-122"/>
                <a:cs typeface="Calibri" pitchFamily="34" charset="-120"/>
              </a:rPr>
              <a:t>Decisiones y reporte por competencia</a:t>
            </a:r>
            <a:endParaRPr lang="en-US" sz="1800" dirty="0"/>
          </a:p>
        </p:txBody>
      </p:sp>
      <p:sp>
        <p:nvSpPr>
          <p:cNvPr id="18" name="Text 16"/>
          <p:cNvSpPr txBox="1"/>
          <p:nvPr/>
        </p:nvSpPr>
        <p:spPr>
          <a:xfrm>
            <a:off x="457200" y="3977640"/>
            <a:ext cx="8229600" cy="365760"/>
          </a:xfrm>
          <a:prstGeom prst="rect">
            <a:avLst/>
          </a:prstGeom>
          <a:noFill/>
          <a:ln/>
        </p:spPr>
        <p:txBody>
          <a:bodyPr wrap="square" lIns="0" tIns="0" rIns="0" bIns="0" rtlCol="0" anchor="ctr"/>
          <a:lstStyle/>
          <a:p>
            <a:pPr indent="0" marL="0">
              <a:buNone/>
            </a:pPr>
            <a:endParaRPr lang="en-US" sz="1600" dirty="0"/>
          </a:p>
        </p:txBody>
      </p:sp>
      <p:sp>
        <p:nvSpPr>
          <p:cNvPr id="19" name="Text 17"/>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20" name="Text 18"/>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3 / 10</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Cómo funciona</a:t>
            </a:r>
            <a:endParaRPr lang="en-US" sz="3000" dirty="0"/>
          </a:p>
        </p:txBody>
      </p:sp>
      <p:sp>
        <p:nvSpPr>
          <p:cNvPr id="3" name="Shape 1"/>
          <p:cNvSpPr/>
          <p:nvPr/>
        </p:nvSpPr>
        <p:spPr>
          <a:xfrm>
            <a:off x="457200" y="1325880"/>
            <a:ext cx="1920240" cy="2651760"/>
          </a:xfrm>
          <a:prstGeom prst="roundRect">
            <a:avLst>
              <a:gd name="adj" fmla="val 5714"/>
            </a:avLst>
          </a:prstGeom>
          <a:solidFill>
            <a:srgbClr val="EEECFC"/>
          </a:solidFill>
          <a:ln w="12700">
            <a:solidFill>
              <a:srgbClr val="EEECFC"/>
            </a:solidFill>
            <a:prstDash val="solid"/>
          </a:ln>
        </p:spPr>
      </p:sp>
      <p:sp>
        <p:nvSpPr>
          <p:cNvPr id="4" name="Shape 2"/>
          <p:cNvSpPr/>
          <p:nvPr/>
        </p:nvSpPr>
        <p:spPr>
          <a:xfrm>
            <a:off x="685800" y="1554480"/>
            <a:ext cx="457200" cy="457200"/>
          </a:xfrm>
          <a:prstGeom prst="ellipse">
            <a:avLst/>
          </a:prstGeom>
          <a:solidFill>
            <a:srgbClr val="5B4BDB"/>
          </a:solidFill>
          <a:ln w="12700">
            <a:solidFill>
              <a:srgbClr val="5B4BDB"/>
            </a:solidFill>
            <a:prstDash val="solid"/>
          </a:ln>
        </p:spPr>
      </p:sp>
      <p:sp>
        <p:nvSpPr>
          <p:cNvPr id="5" name="Text 3"/>
          <p:cNvSpPr txBox="1"/>
          <p:nvPr/>
        </p:nvSpPr>
        <p:spPr>
          <a:xfrm>
            <a:off x="68580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68580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Práctica guiada</a:t>
            </a:r>
            <a:endParaRPr lang="en-US" sz="1800" dirty="0"/>
          </a:p>
        </p:txBody>
      </p:sp>
      <p:sp>
        <p:nvSpPr>
          <p:cNvPr id="7" name="Text 5"/>
          <p:cNvSpPr txBox="1"/>
          <p:nvPr/>
        </p:nvSpPr>
        <p:spPr>
          <a:xfrm>
            <a:off x="68580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Teoría y pistas</a:t>
            </a:r>
            <a:endParaRPr lang="en-US" sz="1600" dirty="0"/>
          </a:p>
        </p:txBody>
      </p:sp>
      <p:sp>
        <p:nvSpPr>
          <p:cNvPr id="8" name="Text 6"/>
          <p:cNvSpPr txBox="1"/>
          <p:nvPr/>
        </p:nvSpPr>
        <p:spPr>
          <a:xfrm>
            <a:off x="235915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9" name="Shape 7"/>
          <p:cNvSpPr/>
          <p:nvPr/>
        </p:nvSpPr>
        <p:spPr>
          <a:xfrm>
            <a:off x="2560320" y="1325880"/>
            <a:ext cx="1920240" cy="2651760"/>
          </a:xfrm>
          <a:prstGeom prst="roundRect">
            <a:avLst>
              <a:gd name="adj" fmla="val 5714"/>
            </a:avLst>
          </a:prstGeom>
          <a:solidFill>
            <a:srgbClr val="EEECFC"/>
          </a:solidFill>
          <a:ln w="12700">
            <a:solidFill>
              <a:srgbClr val="EEECFC"/>
            </a:solidFill>
            <a:prstDash val="solid"/>
          </a:ln>
        </p:spPr>
      </p:sp>
      <p:sp>
        <p:nvSpPr>
          <p:cNvPr id="10" name="Shape 8"/>
          <p:cNvSpPr/>
          <p:nvPr/>
        </p:nvSpPr>
        <p:spPr>
          <a:xfrm>
            <a:off x="2788920" y="1554480"/>
            <a:ext cx="457200" cy="457200"/>
          </a:xfrm>
          <a:prstGeom prst="ellipse">
            <a:avLst/>
          </a:prstGeom>
          <a:solidFill>
            <a:srgbClr val="5B4BDB"/>
          </a:solidFill>
          <a:ln w="12700">
            <a:solidFill>
              <a:srgbClr val="5B4BDB"/>
            </a:solidFill>
            <a:prstDash val="solid"/>
          </a:ln>
        </p:spPr>
      </p:sp>
      <p:sp>
        <p:nvSpPr>
          <p:cNvPr id="11" name="Text 9"/>
          <p:cNvSpPr txBox="1"/>
          <p:nvPr/>
        </p:nvSpPr>
        <p:spPr>
          <a:xfrm>
            <a:off x="278892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2" name="Text 10"/>
          <p:cNvSpPr txBox="1"/>
          <p:nvPr/>
        </p:nvSpPr>
        <p:spPr>
          <a:xfrm>
            <a:off x="278892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Evaluación</a:t>
            </a:r>
            <a:endParaRPr lang="en-US" sz="1800" dirty="0"/>
          </a:p>
        </p:txBody>
      </p:sp>
      <p:sp>
        <p:nvSpPr>
          <p:cNvPr id="13" name="Text 11"/>
          <p:cNvSpPr txBox="1"/>
          <p:nvPr/>
        </p:nvSpPr>
        <p:spPr>
          <a:xfrm>
            <a:off x="278892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10 fichas, 5 rondas</a:t>
            </a:r>
            <a:endParaRPr lang="en-US" sz="1600" dirty="0"/>
          </a:p>
        </p:txBody>
      </p:sp>
      <p:sp>
        <p:nvSpPr>
          <p:cNvPr id="14" name="Text 12"/>
          <p:cNvSpPr txBox="1"/>
          <p:nvPr/>
        </p:nvSpPr>
        <p:spPr>
          <a:xfrm>
            <a:off x="446227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15" name="Shape 13"/>
          <p:cNvSpPr/>
          <p:nvPr/>
        </p:nvSpPr>
        <p:spPr>
          <a:xfrm>
            <a:off x="4663440" y="1325880"/>
            <a:ext cx="1920240" cy="2651760"/>
          </a:xfrm>
          <a:prstGeom prst="roundRect">
            <a:avLst>
              <a:gd name="adj" fmla="val 5714"/>
            </a:avLst>
          </a:prstGeom>
          <a:solidFill>
            <a:srgbClr val="E6F5F3"/>
          </a:solidFill>
          <a:ln w="12700">
            <a:solidFill>
              <a:srgbClr val="E6F5F3"/>
            </a:solidFill>
            <a:prstDash val="solid"/>
          </a:ln>
        </p:spPr>
      </p:sp>
      <p:sp>
        <p:nvSpPr>
          <p:cNvPr id="16" name="Shape 14"/>
          <p:cNvSpPr/>
          <p:nvPr/>
        </p:nvSpPr>
        <p:spPr>
          <a:xfrm>
            <a:off x="4892040" y="1554480"/>
            <a:ext cx="457200" cy="457200"/>
          </a:xfrm>
          <a:prstGeom prst="ellipse">
            <a:avLst/>
          </a:prstGeom>
          <a:solidFill>
            <a:srgbClr val="0D9488"/>
          </a:solidFill>
          <a:ln w="12700">
            <a:solidFill>
              <a:srgbClr val="0D9488"/>
            </a:solidFill>
            <a:prstDash val="solid"/>
          </a:ln>
        </p:spPr>
      </p:sp>
      <p:sp>
        <p:nvSpPr>
          <p:cNvPr id="17" name="Text 15"/>
          <p:cNvSpPr txBox="1"/>
          <p:nvPr/>
        </p:nvSpPr>
        <p:spPr>
          <a:xfrm>
            <a:off x="489204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8" name="Text 16"/>
          <p:cNvSpPr txBox="1"/>
          <p:nvPr/>
        </p:nvSpPr>
        <p:spPr>
          <a:xfrm>
            <a:off x="4892040" y="2148840"/>
            <a:ext cx="1554480" cy="685800"/>
          </a:xfrm>
          <a:prstGeom prst="rect">
            <a:avLst/>
          </a:prstGeom>
          <a:noFill/>
          <a:ln/>
        </p:spPr>
        <p:txBody>
          <a:bodyPr wrap="square" lIns="0" tIns="0" rIns="0" bIns="0" rtlCol="0" anchor="t"/>
          <a:lstStyle/>
          <a:p>
            <a:pPr indent="0" marL="0">
              <a:buNone/>
            </a:pPr>
            <a:r>
              <a:rPr lang="en-US" sz="1800" b="1" dirty="0">
                <a:solidFill>
                  <a:srgbClr val="0D9488"/>
                </a:solidFill>
                <a:latin typeface="Calibri" pitchFamily="34" charset="0"/>
                <a:ea typeface="Calibri" pitchFamily="34" charset="-122"/>
                <a:cs typeface="Calibri" pitchFamily="34" charset="-120"/>
              </a:rPr>
              <a:t>Criterio docente</a:t>
            </a:r>
            <a:endParaRPr lang="en-US" sz="1800" dirty="0"/>
          </a:p>
        </p:txBody>
      </p:sp>
      <p:sp>
        <p:nvSpPr>
          <p:cNvPr id="19" name="Text 17"/>
          <p:cNvSpPr txBox="1"/>
          <p:nvPr/>
        </p:nvSpPr>
        <p:spPr>
          <a:xfrm>
            <a:off x="489204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Respuestas redactadas por nosotras</a:t>
            </a:r>
            <a:endParaRPr lang="en-US" sz="1600" dirty="0"/>
          </a:p>
        </p:txBody>
      </p:sp>
      <p:sp>
        <p:nvSpPr>
          <p:cNvPr id="20" name="Text 18"/>
          <p:cNvSpPr txBox="1"/>
          <p:nvPr/>
        </p:nvSpPr>
        <p:spPr>
          <a:xfrm>
            <a:off x="6565392" y="2423160"/>
            <a:ext cx="219456" cy="457200"/>
          </a:xfrm>
          <a:prstGeom prst="rect">
            <a:avLst/>
          </a:prstGeom>
          <a:noFill/>
          <a:ln/>
        </p:spPr>
        <p:txBody>
          <a:bodyPr wrap="square" lIns="0" tIns="0" rIns="0" bIns="0" rtlCol="0" anchor="ctr"/>
          <a:lstStyle/>
          <a:p>
            <a:pPr algn="ctr" indent="0" marL="0">
              <a:buNone/>
            </a:pPr>
            <a:r>
              <a:rPr lang="en-US" sz="2400" dirty="0">
                <a:solidFill>
                  <a:srgbClr val="5B6275"/>
                </a:solidFill>
                <a:latin typeface="Calibri" pitchFamily="34" charset="0"/>
                <a:ea typeface="Calibri" pitchFamily="34" charset="-122"/>
                <a:cs typeface="Calibri" pitchFamily="34" charset="-120"/>
              </a:rPr>
              <a:t>›</a:t>
            </a:r>
            <a:endParaRPr lang="en-US" sz="2400" dirty="0"/>
          </a:p>
        </p:txBody>
      </p:sp>
      <p:sp>
        <p:nvSpPr>
          <p:cNvPr id="21" name="Shape 19"/>
          <p:cNvSpPr/>
          <p:nvPr/>
        </p:nvSpPr>
        <p:spPr>
          <a:xfrm>
            <a:off x="6766560" y="1325880"/>
            <a:ext cx="1920240" cy="2651760"/>
          </a:xfrm>
          <a:prstGeom prst="roundRect">
            <a:avLst>
              <a:gd name="adj" fmla="val 5714"/>
            </a:avLst>
          </a:prstGeom>
          <a:solidFill>
            <a:srgbClr val="EEECFC"/>
          </a:solidFill>
          <a:ln w="12700">
            <a:solidFill>
              <a:srgbClr val="EEECFC"/>
            </a:solidFill>
            <a:prstDash val="solid"/>
          </a:ln>
        </p:spPr>
      </p:sp>
      <p:sp>
        <p:nvSpPr>
          <p:cNvPr id="22" name="Shape 20"/>
          <p:cNvSpPr/>
          <p:nvPr/>
        </p:nvSpPr>
        <p:spPr>
          <a:xfrm>
            <a:off x="6995160" y="1554480"/>
            <a:ext cx="457200" cy="457200"/>
          </a:xfrm>
          <a:prstGeom prst="ellipse">
            <a:avLst/>
          </a:prstGeom>
          <a:solidFill>
            <a:srgbClr val="5B4BDB"/>
          </a:solidFill>
          <a:ln w="12700">
            <a:solidFill>
              <a:srgbClr val="5B4BDB"/>
            </a:solidFill>
            <a:prstDash val="solid"/>
          </a:ln>
        </p:spPr>
      </p:sp>
      <p:sp>
        <p:nvSpPr>
          <p:cNvPr id="23" name="Text 21"/>
          <p:cNvSpPr txBox="1"/>
          <p:nvPr/>
        </p:nvSpPr>
        <p:spPr>
          <a:xfrm>
            <a:off x="6995160" y="1554480"/>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4</a:t>
            </a:r>
            <a:endParaRPr lang="en-US" sz="1800" dirty="0"/>
          </a:p>
        </p:txBody>
      </p:sp>
      <p:sp>
        <p:nvSpPr>
          <p:cNvPr id="24" name="Text 22"/>
          <p:cNvSpPr txBox="1"/>
          <p:nvPr/>
        </p:nvSpPr>
        <p:spPr>
          <a:xfrm>
            <a:off x="6995160" y="2148840"/>
            <a:ext cx="1554480" cy="685800"/>
          </a:xfrm>
          <a:prstGeom prst="rect">
            <a:avLst/>
          </a:prstGeom>
          <a:noFill/>
          <a:ln/>
        </p:spPr>
        <p:txBody>
          <a:bodyPr wrap="square" lIns="0" tIns="0" rIns="0" bIns="0" rtlCol="0" anchor="t"/>
          <a:lstStyle/>
          <a:p>
            <a:pPr indent="0" marL="0">
              <a:buNone/>
            </a:pPr>
            <a:r>
              <a:rPr lang="en-US" sz="1800" b="1" dirty="0">
                <a:solidFill>
                  <a:srgbClr val="5B4BDB"/>
                </a:solidFill>
                <a:latin typeface="Calibri" pitchFamily="34" charset="0"/>
                <a:ea typeface="Calibri" pitchFamily="34" charset="-122"/>
                <a:cs typeface="Calibri" pitchFamily="34" charset="-120"/>
              </a:rPr>
              <a:t>Reporte</a:t>
            </a:r>
            <a:endParaRPr lang="en-US" sz="1800" dirty="0"/>
          </a:p>
        </p:txBody>
      </p:sp>
      <p:sp>
        <p:nvSpPr>
          <p:cNvPr id="25" name="Text 23"/>
          <p:cNvSpPr txBox="1"/>
          <p:nvPr/>
        </p:nvSpPr>
        <p:spPr>
          <a:xfrm>
            <a:off x="6995160" y="2697480"/>
            <a:ext cx="1554480" cy="1005840"/>
          </a:xfrm>
          <a:prstGeom prst="rect">
            <a:avLst/>
          </a:prstGeom>
          <a:noFill/>
          <a:ln/>
        </p:spPr>
        <p:txBody>
          <a:bodyPr wrap="square" lIns="0" tIns="0" rIns="0" bIns="0" rtlCol="0" anchor="t"/>
          <a:lstStyle/>
          <a:p>
            <a:pPr indent="0" marL="0">
              <a:buNone/>
            </a:pPr>
            <a:r>
              <a:rPr lang="en-US" sz="1600" dirty="0">
                <a:solidFill>
                  <a:srgbClr val="1A1F36"/>
                </a:solidFill>
                <a:latin typeface="Calibri" pitchFamily="34" charset="0"/>
                <a:ea typeface="Calibri" pitchFamily="34" charset="-122"/>
                <a:cs typeface="Calibri" pitchFamily="34" charset="-120"/>
              </a:rPr>
              <a:t>4 competencias</a:t>
            </a:r>
            <a:endParaRPr lang="en-US" sz="1600" dirty="0"/>
          </a:p>
        </p:txBody>
      </p:sp>
      <p:sp>
        <p:nvSpPr>
          <p:cNvPr id="26" name="Text 2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27" name="Text 2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4 / 10</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Evidencia y necesidad</a:t>
            </a:r>
            <a:endParaRPr lang="en-US" sz="3000" dirty="0"/>
          </a:p>
        </p:txBody>
      </p:sp>
      <p:sp>
        <p:nvSpPr>
          <p:cNvPr id="3" name="Shape 1"/>
          <p:cNvSpPr/>
          <p:nvPr/>
        </p:nvSpPr>
        <p:spPr>
          <a:xfrm>
            <a:off x="457200" y="1005840"/>
            <a:ext cx="2606040" cy="566928"/>
          </a:xfrm>
          <a:prstGeom prst="roundRect">
            <a:avLst>
              <a:gd name="adj" fmla="val 19355"/>
            </a:avLst>
          </a:prstGeom>
          <a:solidFill>
            <a:srgbClr val="E6F5F3"/>
          </a:solidFill>
          <a:ln w="12700">
            <a:solidFill>
              <a:srgbClr val="E6F5F3"/>
            </a:solidFill>
            <a:prstDash val="solid"/>
          </a:ln>
        </p:spPr>
      </p:sp>
      <p:sp>
        <p:nvSpPr>
          <p:cNvPr id="4" name="Text 2"/>
          <p:cNvSpPr txBox="1"/>
          <p:nvPr/>
        </p:nvSpPr>
        <p:spPr>
          <a:xfrm>
            <a:off x="640080" y="1005840"/>
            <a:ext cx="2331720" cy="566928"/>
          </a:xfrm>
          <a:prstGeom prst="rect">
            <a:avLst/>
          </a:prstGeom>
          <a:noFill/>
          <a:ln/>
        </p:spPr>
        <p:txBody>
          <a:bodyPr wrap="square" lIns="0" tIns="0" rIns="0" bIns="0" rtlCol="0" anchor="ctr"/>
          <a:lstStyle/>
          <a:p>
            <a:pPr indent="0" marL="0">
              <a:buNone/>
            </a:pPr>
            <a:r>
              <a:rPr lang="en-US" sz="2400" b="1" dirty="0">
                <a:solidFill>
                  <a:srgbClr val="0D9488"/>
                </a:solidFill>
                <a:latin typeface="Georgia" pitchFamily="34" charset="0"/>
                <a:ea typeface="Georgia" pitchFamily="34" charset="-122"/>
                <a:cs typeface="Georgia" pitchFamily="34" charset="-120"/>
              </a:rPr>
              <a:t>16  </a:t>
            </a:r>
            <a:pPr indent="0" marL="0">
              <a:buNone/>
            </a:pPr>
            <a:r>
              <a:rPr lang="en-US" sz="1400" dirty="0">
                <a:solidFill>
                  <a:srgbClr val="1A1F36"/>
                </a:solidFill>
                <a:latin typeface="Calibri" pitchFamily="34" charset="0"/>
                <a:ea typeface="Calibri" pitchFamily="34" charset="-122"/>
                <a:cs typeface="Calibri" pitchFamily="34" charset="-120"/>
              </a:rPr>
              <a:t>estudiantes de 8.º</a:t>
            </a:r>
            <a:endParaRPr lang="en-US" sz="2400" dirty="0"/>
          </a:p>
        </p:txBody>
      </p:sp>
      <p:sp>
        <p:nvSpPr>
          <p:cNvPr id="5" name="Shape 3"/>
          <p:cNvSpPr/>
          <p:nvPr/>
        </p:nvSpPr>
        <p:spPr>
          <a:xfrm>
            <a:off x="3264408" y="1005840"/>
            <a:ext cx="2606040" cy="566928"/>
          </a:xfrm>
          <a:prstGeom prst="roundRect">
            <a:avLst>
              <a:gd name="adj" fmla="val 19355"/>
            </a:avLst>
          </a:prstGeom>
          <a:solidFill>
            <a:srgbClr val="E6F5F3"/>
          </a:solidFill>
          <a:ln w="12700">
            <a:solidFill>
              <a:srgbClr val="E6F5F3"/>
            </a:solidFill>
            <a:prstDash val="solid"/>
          </a:ln>
        </p:spPr>
      </p:sp>
      <p:sp>
        <p:nvSpPr>
          <p:cNvPr id="6" name="Text 4"/>
          <p:cNvSpPr txBox="1"/>
          <p:nvPr/>
        </p:nvSpPr>
        <p:spPr>
          <a:xfrm>
            <a:off x="3447288" y="1005840"/>
            <a:ext cx="2331720" cy="566928"/>
          </a:xfrm>
          <a:prstGeom prst="rect">
            <a:avLst/>
          </a:prstGeom>
          <a:noFill/>
          <a:ln/>
        </p:spPr>
        <p:txBody>
          <a:bodyPr wrap="square" lIns="0" tIns="0" rIns="0" bIns="0" rtlCol="0" anchor="ctr"/>
          <a:lstStyle/>
          <a:p>
            <a:pPr indent="0" marL="0">
              <a:buNone/>
            </a:pPr>
            <a:r>
              <a:rPr lang="en-US" sz="2400" b="1" dirty="0">
                <a:solidFill>
                  <a:srgbClr val="0D9488"/>
                </a:solidFill>
                <a:latin typeface="Georgia" pitchFamily="34" charset="0"/>
                <a:ea typeface="Georgia" pitchFamily="34" charset="-122"/>
                <a:cs typeface="Georgia" pitchFamily="34" charset="-120"/>
              </a:rPr>
              <a:t>12  </a:t>
            </a:r>
            <a:pPr indent="0" marL="0">
              <a:buNone/>
            </a:pPr>
            <a:r>
              <a:rPr lang="en-US" sz="1400" dirty="0">
                <a:solidFill>
                  <a:srgbClr val="1A1F36"/>
                </a:solidFill>
                <a:latin typeface="Calibri" pitchFamily="34" charset="0"/>
                <a:ea typeface="Calibri" pitchFamily="34" charset="-122"/>
                <a:cs typeface="Calibri" pitchFamily="34" charset="-120"/>
              </a:rPr>
              <a:t>completaron 3 casos</a:t>
            </a:r>
            <a:endParaRPr lang="en-US" sz="2400" dirty="0"/>
          </a:p>
        </p:txBody>
      </p:sp>
      <p:sp>
        <p:nvSpPr>
          <p:cNvPr id="7" name="Shape 5"/>
          <p:cNvSpPr/>
          <p:nvPr/>
        </p:nvSpPr>
        <p:spPr>
          <a:xfrm>
            <a:off x="6071616" y="1005840"/>
            <a:ext cx="2606040" cy="566928"/>
          </a:xfrm>
          <a:prstGeom prst="roundRect">
            <a:avLst>
              <a:gd name="adj" fmla="val 19355"/>
            </a:avLst>
          </a:prstGeom>
          <a:solidFill>
            <a:srgbClr val="EEECFC"/>
          </a:solidFill>
          <a:ln w="12700">
            <a:solidFill>
              <a:srgbClr val="EEECFC"/>
            </a:solidFill>
            <a:prstDash val="solid"/>
          </a:ln>
        </p:spPr>
      </p:sp>
      <p:sp>
        <p:nvSpPr>
          <p:cNvPr id="8" name="Text 6"/>
          <p:cNvSpPr txBox="1"/>
          <p:nvPr/>
        </p:nvSpPr>
        <p:spPr>
          <a:xfrm>
            <a:off x="6254496" y="1005840"/>
            <a:ext cx="2331720" cy="566928"/>
          </a:xfrm>
          <a:prstGeom prst="rect">
            <a:avLst/>
          </a:prstGeom>
          <a:noFill/>
          <a:ln/>
        </p:spPr>
        <p:txBody>
          <a:bodyPr wrap="square" lIns="0" tIns="0" rIns="0" bIns="0" rtlCol="0" anchor="ctr"/>
          <a:lstStyle/>
          <a:p>
            <a:pPr indent="0" marL="0">
              <a:buNone/>
            </a:pPr>
            <a:r>
              <a:rPr lang="en-US" sz="2400" b="1" dirty="0">
                <a:solidFill>
                  <a:srgbClr val="5B4BDB"/>
                </a:solidFill>
                <a:latin typeface="Georgia" pitchFamily="34" charset="0"/>
                <a:ea typeface="Georgia" pitchFamily="34" charset="-122"/>
                <a:cs typeface="Georgia" pitchFamily="34" charset="-120"/>
              </a:rPr>
              <a:t>99 %  </a:t>
            </a:r>
            <a:pPr indent="0" marL="0">
              <a:buNone/>
            </a:pPr>
            <a:r>
              <a:rPr lang="en-US" sz="1400" dirty="0">
                <a:solidFill>
                  <a:srgbClr val="1A1F36"/>
                </a:solidFill>
                <a:latin typeface="Calibri" pitchFamily="34" charset="0"/>
                <a:ea typeface="Calibri" pitchFamily="34" charset="-122"/>
                <a:cs typeface="Calibri" pitchFamily="34" charset="-120"/>
              </a:rPr>
              <a:t>puntaje medio</a:t>
            </a:r>
            <a:endParaRPr lang="en-US" sz="2400" dirty="0"/>
          </a:p>
        </p:txBody>
      </p:sp>
      <p:sp>
        <p:nvSpPr>
          <p:cNvPr id="9" name="Text 7"/>
          <p:cNvSpPr txBox="1"/>
          <p:nvPr/>
        </p:nvSpPr>
        <p:spPr>
          <a:xfrm>
            <a:off x="457200" y="1691640"/>
            <a:ext cx="4206240" cy="292608"/>
          </a:xfrm>
          <a:prstGeom prst="rect">
            <a:avLst/>
          </a:prstGeom>
          <a:noFill/>
          <a:ln/>
        </p:spPr>
        <p:txBody>
          <a:bodyPr wrap="square" lIns="0" tIns="0" rIns="0" bIns="0" rtlCol="0" anchor="ctr"/>
          <a:lstStyle/>
          <a:p>
            <a:pPr indent="0" marL="0">
              <a:buNone/>
            </a:pPr>
            <a:r>
              <a:rPr lang="en-US" sz="1400" b="1" dirty="0">
                <a:solidFill>
                  <a:srgbClr val="1A1F36"/>
                </a:solidFill>
                <a:latin typeface="Calibri" pitchFamily="34" charset="0"/>
                <a:ea typeface="Calibri" pitchFamily="34" charset="-122"/>
                <a:cs typeface="Calibri" pitchFamily="34" charset="-120"/>
              </a:rPr>
              <a:t>¿Qué opinaron? Promedio 4,8 de 5 (n = 8)</a:t>
            </a:r>
            <a:endParaRPr lang="en-US" sz="1400" dirty="0"/>
          </a:p>
        </p:txBody>
      </p:sp>
      <p:graphicFrame>
        <p:nvGraphicFramePr>
          <p:cNvPr id="10" name="Chart 0" descr=""/>
          <p:cNvGraphicFramePr/>
          <p:nvPr/>
        </p:nvGraphicFramePr>
        <p:xfrm>
          <a:off x="365760" y="2011680"/>
          <a:ext cx="4343400" cy="2057400"/>
        </p:xfrm>
        <a:graphic xmlns:a="http://schemas.openxmlformats.org/drawingml/2006/main">
          <a:graphicData uri="http://schemas.openxmlformats.org/drawingml/2006/chart">
            <c:chart xmlns:c="http://schemas.openxmlformats.org/drawingml/2006/chart" r:id="rId1"/>
          </a:graphicData>
        </a:graphic>
      </p:graphicFrame>
      <p:sp>
        <p:nvSpPr>
          <p:cNvPr id="11" name="Text 8"/>
          <p:cNvSpPr txBox="1"/>
          <p:nvPr/>
        </p:nvSpPr>
        <p:spPr>
          <a:xfrm>
            <a:off x="4892040" y="1691640"/>
            <a:ext cx="3794760" cy="292608"/>
          </a:xfrm>
          <a:prstGeom prst="rect">
            <a:avLst/>
          </a:prstGeom>
          <a:noFill/>
          <a:ln/>
        </p:spPr>
        <p:txBody>
          <a:bodyPr wrap="square" lIns="0" tIns="0" rIns="0" bIns="0" rtlCol="0" anchor="ctr"/>
          <a:lstStyle/>
          <a:p>
            <a:pPr indent="0" marL="0">
              <a:buNone/>
            </a:pPr>
            <a:r>
              <a:rPr lang="en-US" sz="1400" b="1" dirty="0">
                <a:solidFill>
                  <a:srgbClr val="1A1F36"/>
                </a:solidFill>
                <a:latin typeface="Calibri" pitchFamily="34" charset="0"/>
                <a:ea typeface="Calibri" pitchFamily="34" charset="-122"/>
                <a:cs typeface="Calibri" pitchFamily="34" charset="-120"/>
              </a:rPr>
              <a:t>Se calificaron por debajo de lo que lograron</a:t>
            </a:r>
            <a:endParaRPr lang="en-US" sz="1400" dirty="0"/>
          </a:p>
        </p:txBody>
      </p:sp>
      <p:sp>
        <p:nvSpPr>
          <p:cNvPr id="12" name="Text 9"/>
          <p:cNvSpPr txBox="1"/>
          <p:nvPr/>
        </p:nvSpPr>
        <p:spPr>
          <a:xfrm>
            <a:off x="4892040" y="1984248"/>
            <a:ext cx="3794760" cy="219456"/>
          </a:xfrm>
          <a:prstGeom prst="rect">
            <a:avLst/>
          </a:prstGeom>
          <a:noFill/>
          <a:ln/>
        </p:spPr>
        <p:txBody>
          <a:bodyPr wrap="square" lIns="0" tIns="0" rIns="0" bIns="0" rtlCol="0" anchor="ctr"/>
          <a:lstStyle/>
          <a:p>
            <a:pPr indent="0" marL="0">
              <a:buNone/>
            </a:pPr>
            <a:r>
              <a:rPr lang="en-US" sz="1100" dirty="0">
                <a:solidFill>
                  <a:srgbClr val="FFC629"/>
                </a:solidFill>
                <a:latin typeface="Calibri" pitchFamily="34" charset="0"/>
                <a:ea typeface="Calibri" pitchFamily="34" charset="-122"/>
                <a:cs typeface="Calibri" pitchFamily="34" charset="-120"/>
              </a:rPr>
              <a:t>■ </a:t>
            </a:r>
            <a:pPr indent="0" marL="0">
              <a:buNone/>
            </a:pPr>
            <a:r>
              <a:rPr lang="en-US" sz="1100" dirty="0">
                <a:solidFill>
                  <a:srgbClr val="1A1F36"/>
                </a:solidFill>
                <a:latin typeface="Calibri" pitchFamily="34" charset="0"/>
                <a:ea typeface="Calibri" pitchFamily="34" charset="-122"/>
                <a:cs typeface="Calibri" pitchFamily="34" charset="-120"/>
              </a:rPr>
              <a:t>Cómo se calificaron   </a:t>
            </a:r>
            <a:pPr indent="0" marL="0">
              <a:buNone/>
            </a:pPr>
            <a:r>
              <a:rPr lang="en-US" sz="1100" dirty="0">
                <a:solidFill>
                  <a:srgbClr val="0D9488"/>
                </a:solidFill>
                <a:latin typeface="Calibri" pitchFamily="34" charset="0"/>
                <a:ea typeface="Calibri" pitchFamily="34" charset="-122"/>
                <a:cs typeface="Calibri" pitchFamily="34" charset="-120"/>
              </a:rPr>
              <a:t>■ </a:t>
            </a:r>
            <a:pPr indent="0" marL="0">
              <a:buNone/>
            </a:pPr>
            <a:r>
              <a:rPr lang="en-US" sz="1100" dirty="0">
                <a:solidFill>
                  <a:srgbClr val="1A1F36"/>
                </a:solidFill>
                <a:latin typeface="Calibri" pitchFamily="34" charset="0"/>
                <a:ea typeface="Calibri" pitchFamily="34" charset="-122"/>
                <a:cs typeface="Calibri" pitchFamily="34" charset="-120"/>
              </a:rPr>
              <a:t>Lo que lograron</a:t>
            </a:r>
            <a:endParaRPr lang="en-US" sz="1100" dirty="0"/>
          </a:p>
        </p:txBody>
      </p:sp>
      <p:sp>
        <p:nvSpPr>
          <p:cNvPr id="13" name="Text 10"/>
          <p:cNvSpPr txBox="1"/>
          <p:nvPr/>
        </p:nvSpPr>
        <p:spPr>
          <a:xfrm>
            <a:off x="4892040" y="2286000"/>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Diagnóstico</a:t>
            </a:r>
            <a:endParaRPr lang="en-US" sz="1200" dirty="0"/>
          </a:p>
        </p:txBody>
      </p:sp>
      <p:sp>
        <p:nvSpPr>
          <p:cNvPr id="14" name="Shape 11"/>
          <p:cNvSpPr/>
          <p:nvPr/>
        </p:nvSpPr>
        <p:spPr>
          <a:xfrm>
            <a:off x="5852160" y="2286000"/>
            <a:ext cx="2110207" cy="155448"/>
          </a:xfrm>
          <a:prstGeom prst="rect">
            <a:avLst/>
          </a:prstGeom>
          <a:solidFill>
            <a:srgbClr val="FFC629"/>
          </a:solidFill>
          <a:ln w="12700">
            <a:solidFill>
              <a:srgbClr val="FFC629"/>
            </a:solidFill>
            <a:prstDash val="solid"/>
          </a:ln>
        </p:spPr>
      </p:sp>
      <p:sp>
        <p:nvSpPr>
          <p:cNvPr id="15" name="Text 12"/>
          <p:cNvSpPr txBox="1"/>
          <p:nvPr/>
        </p:nvSpPr>
        <p:spPr>
          <a:xfrm>
            <a:off x="8017231" y="2258568"/>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3,6</a:t>
            </a:r>
            <a:endParaRPr lang="en-US" sz="1100" dirty="0"/>
          </a:p>
        </p:txBody>
      </p:sp>
      <p:sp>
        <p:nvSpPr>
          <p:cNvPr id="16" name="Shape 13"/>
          <p:cNvSpPr/>
          <p:nvPr/>
        </p:nvSpPr>
        <p:spPr>
          <a:xfrm>
            <a:off x="5852160" y="2468880"/>
            <a:ext cx="2331720" cy="155448"/>
          </a:xfrm>
          <a:prstGeom prst="rect">
            <a:avLst/>
          </a:prstGeom>
          <a:solidFill>
            <a:srgbClr val="0D9488"/>
          </a:solidFill>
          <a:ln w="12700">
            <a:solidFill>
              <a:srgbClr val="0D9488"/>
            </a:solidFill>
            <a:prstDash val="solid"/>
          </a:ln>
        </p:spPr>
      </p:sp>
      <p:sp>
        <p:nvSpPr>
          <p:cNvPr id="17" name="Text 14"/>
          <p:cNvSpPr txBox="1"/>
          <p:nvPr/>
        </p:nvSpPr>
        <p:spPr>
          <a:xfrm>
            <a:off x="8238744" y="2441448"/>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18" name="Text 15"/>
          <p:cNvSpPr txBox="1"/>
          <p:nvPr/>
        </p:nvSpPr>
        <p:spPr>
          <a:xfrm>
            <a:off x="4892040" y="2715768"/>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Riesgo</a:t>
            </a:r>
            <a:endParaRPr lang="en-US" sz="1200" dirty="0"/>
          </a:p>
        </p:txBody>
      </p:sp>
      <p:sp>
        <p:nvSpPr>
          <p:cNvPr id="19" name="Shape 16"/>
          <p:cNvSpPr/>
          <p:nvPr/>
        </p:nvSpPr>
        <p:spPr>
          <a:xfrm>
            <a:off x="5852160" y="2715768"/>
            <a:ext cx="2040255" cy="155448"/>
          </a:xfrm>
          <a:prstGeom prst="rect">
            <a:avLst/>
          </a:prstGeom>
          <a:solidFill>
            <a:srgbClr val="FFC629"/>
          </a:solidFill>
          <a:ln w="12700">
            <a:solidFill>
              <a:srgbClr val="FFC629"/>
            </a:solidFill>
            <a:prstDash val="solid"/>
          </a:ln>
        </p:spPr>
      </p:sp>
      <p:sp>
        <p:nvSpPr>
          <p:cNvPr id="20" name="Text 17"/>
          <p:cNvSpPr txBox="1"/>
          <p:nvPr/>
        </p:nvSpPr>
        <p:spPr>
          <a:xfrm>
            <a:off x="7947279" y="2688336"/>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3,5</a:t>
            </a:r>
            <a:endParaRPr lang="en-US" sz="1100" dirty="0"/>
          </a:p>
        </p:txBody>
      </p:sp>
      <p:sp>
        <p:nvSpPr>
          <p:cNvPr id="21" name="Shape 18"/>
          <p:cNvSpPr/>
          <p:nvPr/>
        </p:nvSpPr>
        <p:spPr>
          <a:xfrm>
            <a:off x="5852160" y="2898648"/>
            <a:ext cx="2331720" cy="155448"/>
          </a:xfrm>
          <a:prstGeom prst="rect">
            <a:avLst/>
          </a:prstGeom>
          <a:solidFill>
            <a:srgbClr val="0D9488"/>
          </a:solidFill>
          <a:ln w="12700">
            <a:solidFill>
              <a:srgbClr val="0D9488"/>
            </a:solidFill>
            <a:prstDash val="solid"/>
          </a:ln>
        </p:spPr>
      </p:sp>
      <p:sp>
        <p:nvSpPr>
          <p:cNvPr id="22" name="Text 19"/>
          <p:cNvSpPr txBox="1"/>
          <p:nvPr/>
        </p:nvSpPr>
        <p:spPr>
          <a:xfrm>
            <a:off x="8238744" y="2871216"/>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23" name="Text 20"/>
          <p:cNvSpPr txBox="1"/>
          <p:nvPr/>
        </p:nvSpPr>
        <p:spPr>
          <a:xfrm>
            <a:off x="4892040" y="3145536"/>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Lesiones</a:t>
            </a:r>
            <a:endParaRPr lang="en-US" sz="1200" dirty="0"/>
          </a:p>
        </p:txBody>
      </p:sp>
      <p:sp>
        <p:nvSpPr>
          <p:cNvPr id="24" name="Shape 21"/>
          <p:cNvSpPr/>
          <p:nvPr/>
        </p:nvSpPr>
        <p:spPr>
          <a:xfrm>
            <a:off x="5852160" y="3145536"/>
            <a:ext cx="2185988" cy="155448"/>
          </a:xfrm>
          <a:prstGeom prst="rect">
            <a:avLst/>
          </a:prstGeom>
          <a:solidFill>
            <a:srgbClr val="FFC629"/>
          </a:solidFill>
          <a:ln w="12700">
            <a:solidFill>
              <a:srgbClr val="FFC629"/>
            </a:solidFill>
            <a:prstDash val="solid"/>
          </a:ln>
        </p:spPr>
      </p:sp>
      <p:sp>
        <p:nvSpPr>
          <p:cNvPr id="25" name="Text 22"/>
          <p:cNvSpPr txBox="1"/>
          <p:nvPr/>
        </p:nvSpPr>
        <p:spPr>
          <a:xfrm>
            <a:off x="8093011" y="3118104"/>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3,8</a:t>
            </a:r>
            <a:endParaRPr lang="en-US" sz="1100" dirty="0"/>
          </a:p>
        </p:txBody>
      </p:sp>
      <p:sp>
        <p:nvSpPr>
          <p:cNvPr id="26" name="Shape 23"/>
          <p:cNvSpPr/>
          <p:nvPr/>
        </p:nvSpPr>
        <p:spPr>
          <a:xfrm>
            <a:off x="5852160" y="3328416"/>
            <a:ext cx="2331720" cy="155448"/>
          </a:xfrm>
          <a:prstGeom prst="rect">
            <a:avLst/>
          </a:prstGeom>
          <a:solidFill>
            <a:srgbClr val="0D9488"/>
          </a:solidFill>
          <a:ln w="12700">
            <a:solidFill>
              <a:srgbClr val="0D9488"/>
            </a:solidFill>
            <a:prstDash val="solid"/>
          </a:ln>
        </p:spPr>
      </p:sp>
      <p:sp>
        <p:nvSpPr>
          <p:cNvPr id="27" name="Text 24"/>
          <p:cNvSpPr txBox="1"/>
          <p:nvPr/>
        </p:nvSpPr>
        <p:spPr>
          <a:xfrm>
            <a:off x="8238744" y="3300984"/>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4,0</a:t>
            </a:r>
            <a:endParaRPr lang="en-US" sz="1100" dirty="0"/>
          </a:p>
        </p:txBody>
      </p:sp>
      <p:sp>
        <p:nvSpPr>
          <p:cNvPr id="28" name="Text 25"/>
          <p:cNvSpPr txBox="1"/>
          <p:nvPr/>
        </p:nvSpPr>
        <p:spPr>
          <a:xfrm>
            <a:off x="4892040" y="3575304"/>
            <a:ext cx="914400" cy="347472"/>
          </a:xfrm>
          <a:prstGeom prst="rect">
            <a:avLst/>
          </a:prstGeom>
          <a:noFill/>
          <a:ln/>
        </p:spPr>
        <p:txBody>
          <a:bodyPr wrap="square" lIns="0" tIns="0" rIns="0" bIns="0" rtlCol="0" anchor="ctr"/>
          <a:lstStyle/>
          <a:p>
            <a:pPr indent="0" marL="0">
              <a:buNone/>
            </a:pPr>
            <a:r>
              <a:rPr lang="en-US" sz="1200" b="1" dirty="0">
                <a:solidFill>
                  <a:srgbClr val="1A1F36"/>
                </a:solidFill>
                <a:latin typeface="Calibri" pitchFamily="34" charset="0"/>
                <a:ea typeface="Calibri" pitchFamily="34" charset="-122"/>
                <a:cs typeface="Calibri" pitchFamily="34" charset="-120"/>
              </a:rPr>
              <a:t>Educación</a:t>
            </a:r>
            <a:endParaRPr lang="en-US" sz="1200" dirty="0"/>
          </a:p>
        </p:txBody>
      </p:sp>
      <p:sp>
        <p:nvSpPr>
          <p:cNvPr id="29" name="Shape 26"/>
          <p:cNvSpPr/>
          <p:nvPr/>
        </p:nvSpPr>
        <p:spPr>
          <a:xfrm>
            <a:off x="5852160" y="3575304"/>
            <a:ext cx="1970303" cy="155448"/>
          </a:xfrm>
          <a:prstGeom prst="rect">
            <a:avLst/>
          </a:prstGeom>
          <a:solidFill>
            <a:srgbClr val="FFC629"/>
          </a:solidFill>
          <a:ln w="12700">
            <a:solidFill>
              <a:srgbClr val="FFC629"/>
            </a:solidFill>
            <a:prstDash val="solid"/>
          </a:ln>
        </p:spPr>
      </p:sp>
      <p:sp>
        <p:nvSpPr>
          <p:cNvPr id="30" name="Text 27"/>
          <p:cNvSpPr txBox="1"/>
          <p:nvPr/>
        </p:nvSpPr>
        <p:spPr>
          <a:xfrm>
            <a:off x="7877327" y="3547872"/>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3,4</a:t>
            </a:r>
            <a:endParaRPr lang="en-US" sz="1100" dirty="0"/>
          </a:p>
        </p:txBody>
      </p:sp>
      <p:sp>
        <p:nvSpPr>
          <p:cNvPr id="31" name="Shape 28"/>
          <p:cNvSpPr/>
          <p:nvPr/>
        </p:nvSpPr>
        <p:spPr>
          <a:xfrm>
            <a:off x="5852160" y="3758184"/>
            <a:ext cx="2261768" cy="155448"/>
          </a:xfrm>
          <a:prstGeom prst="rect">
            <a:avLst/>
          </a:prstGeom>
          <a:solidFill>
            <a:srgbClr val="0D9488"/>
          </a:solidFill>
          <a:ln w="12700">
            <a:solidFill>
              <a:srgbClr val="0D9488"/>
            </a:solidFill>
            <a:prstDash val="solid"/>
          </a:ln>
        </p:spPr>
      </p:sp>
      <p:sp>
        <p:nvSpPr>
          <p:cNvPr id="32" name="Text 29"/>
          <p:cNvSpPr txBox="1"/>
          <p:nvPr/>
        </p:nvSpPr>
        <p:spPr>
          <a:xfrm>
            <a:off x="8168792" y="3730752"/>
            <a:ext cx="457200" cy="210312"/>
          </a:xfrm>
          <a:prstGeom prst="rect">
            <a:avLst/>
          </a:prstGeom>
          <a:noFill/>
          <a:ln/>
        </p:spPr>
        <p:txBody>
          <a:bodyPr wrap="square" lIns="0" tIns="0" rIns="0" bIns="0" rtlCol="0" anchor="ctr"/>
          <a:lstStyle/>
          <a:p>
            <a:pPr indent="0" marL="0">
              <a:buNone/>
            </a:pPr>
            <a:r>
              <a:rPr lang="en-US" sz="1100" b="1" dirty="0">
                <a:solidFill>
                  <a:srgbClr val="1A1F36"/>
                </a:solidFill>
                <a:latin typeface="Calibri" pitchFamily="34" charset="0"/>
                <a:ea typeface="Calibri" pitchFamily="34" charset="-122"/>
                <a:cs typeface="Calibri" pitchFamily="34" charset="-120"/>
              </a:rPr>
              <a:t>3,9</a:t>
            </a:r>
            <a:endParaRPr lang="en-US" sz="1100" dirty="0"/>
          </a:p>
        </p:txBody>
      </p:sp>
      <p:sp>
        <p:nvSpPr>
          <p:cNvPr id="33" name="Text 30"/>
          <p:cNvSpPr txBox="1"/>
          <p:nvPr/>
        </p:nvSpPr>
        <p:spPr>
          <a:xfrm>
            <a:off x="4892040" y="3913632"/>
            <a:ext cx="3794760" cy="164592"/>
          </a:xfrm>
          <a:prstGeom prst="rect">
            <a:avLst/>
          </a:prstGeom>
          <a:noFill/>
          <a:ln/>
        </p:spPr>
        <p:txBody>
          <a:bodyPr wrap="square" lIns="0" tIns="0" rIns="0" bIns="0" rtlCol="0" anchor="ctr"/>
          <a:lstStyle/>
          <a:p>
            <a:pPr indent="0" marL="0">
              <a:buNone/>
            </a:pPr>
            <a:r>
              <a:rPr lang="en-US" sz="900" dirty="0">
                <a:solidFill>
                  <a:srgbClr val="5B6275"/>
                </a:solidFill>
                <a:latin typeface="Calibri" pitchFamily="34" charset="0"/>
                <a:ea typeface="Calibri" pitchFamily="34" charset="-122"/>
                <a:cs typeface="Calibri" pitchFamily="34" charset="-120"/>
              </a:rPr>
              <a:t>Escala: 1 = aún no lo domino · 4 = lo domino</a:t>
            </a:r>
            <a:endParaRPr lang="en-US" sz="900" dirty="0"/>
          </a:p>
        </p:txBody>
      </p:sp>
      <p:sp>
        <p:nvSpPr>
          <p:cNvPr id="34" name="Shape 31"/>
          <p:cNvSpPr/>
          <p:nvPr/>
        </p:nvSpPr>
        <p:spPr>
          <a:xfrm>
            <a:off x="457200" y="4133088"/>
            <a:ext cx="1097280" cy="310896"/>
          </a:xfrm>
          <a:prstGeom prst="roundRect">
            <a:avLst>
              <a:gd name="adj" fmla="val 23529"/>
            </a:avLst>
          </a:prstGeom>
          <a:solidFill>
            <a:srgbClr val="0D9488"/>
          </a:solidFill>
          <a:ln w="12700">
            <a:solidFill>
              <a:srgbClr val="0D9488"/>
            </a:solidFill>
            <a:prstDash val="solid"/>
          </a:ln>
        </p:spPr>
      </p:sp>
      <p:sp>
        <p:nvSpPr>
          <p:cNvPr id="35" name="Text 32"/>
          <p:cNvSpPr txBox="1"/>
          <p:nvPr/>
        </p:nvSpPr>
        <p:spPr>
          <a:xfrm>
            <a:off x="457200" y="4133088"/>
            <a:ext cx="1097280"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Brecha</a:t>
            </a:r>
            <a:endParaRPr lang="en-US" sz="1300" dirty="0"/>
          </a:p>
        </p:txBody>
      </p:sp>
      <p:sp>
        <p:nvSpPr>
          <p:cNvPr id="36" name="Text 33"/>
          <p:cNvSpPr txBox="1"/>
          <p:nvPr/>
        </p:nvSpPr>
        <p:spPr>
          <a:xfrm>
            <a:off x="1691640" y="4133088"/>
            <a:ext cx="6995160" cy="310896"/>
          </a:xfrm>
          <a:prstGeom prst="rect">
            <a:avLst/>
          </a:prstGeom>
          <a:noFill/>
          <a:ln/>
        </p:spPr>
        <p:txBody>
          <a:bodyPr wrap="square" lIns="0" tIns="0" rIns="0" bIns="0" rtlCol="0" anchor="ctr"/>
          <a:lstStyle/>
          <a:p>
            <a:pPr indent="0" marL="0">
              <a:buNone/>
            </a:pPr>
            <a:r>
              <a:rPr lang="en-US" sz="1600" dirty="0">
                <a:solidFill>
                  <a:srgbClr val="1A1F36"/>
                </a:solidFill>
                <a:latin typeface="Calibri" pitchFamily="34" charset="0"/>
                <a:ea typeface="Calibri" pitchFamily="34" charset="-122"/>
                <a:cs typeface="Calibri" pitchFamily="34" charset="-120"/>
              </a:rPr>
              <a:t>Pocos estudios unen simulación, caries y odontopediatría</a:t>
            </a:r>
            <a:endParaRPr lang="en-US" sz="1600" dirty="0"/>
          </a:p>
        </p:txBody>
      </p:sp>
      <p:sp>
        <p:nvSpPr>
          <p:cNvPr id="37" name="Text 34"/>
          <p:cNvSpPr txBox="1"/>
          <p:nvPr/>
        </p:nvSpPr>
        <p:spPr>
          <a:xfrm>
            <a:off x="457200" y="4480560"/>
            <a:ext cx="8229600" cy="256032"/>
          </a:xfrm>
          <a:prstGeom prst="rect">
            <a:avLst/>
          </a:prstGeom>
          <a:noFill/>
          <a:ln/>
        </p:spPr>
        <p:txBody>
          <a:bodyPr wrap="square" lIns="0" tIns="0" rIns="0" bIns="0" rtlCol="0" anchor="t"/>
          <a:lstStyle/>
          <a:p>
            <a:pPr indent="0" marL="0">
              <a:buNone/>
            </a:pPr>
            <a:r>
              <a:rPr lang="en-US" sz="800" dirty="0">
                <a:solidFill>
                  <a:srgbClr val="5B6275"/>
                </a:solidFill>
                <a:latin typeface="Calibri" pitchFamily="34" charset="0"/>
                <a:ea typeface="Calibri" pitchFamily="34" charset="-122"/>
                <a:cs typeface="Calibri" pitchFamily="34" charset="-120"/>
              </a:rPr>
              <a:t>9 de 25 artículos seleccionados: Carneiro 2026 · Perez 2023 · Signori 2019 · Wakeling 2026 · Panpisut 2023 · Kuchenbecker 2017 · McMillan 2023 · Nascimento y Warmling 2020 · Skariah 2025</a:t>
            </a:r>
            <a:endParaRPr lang="en-US" sz="800" dirty="0"/>
          </a:p>
        </p:txBody>
      </p:sp>
      <p:sp>
        <p:nvSpPr>
          <p:cNvPr id="38" name="Text 35"/>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39" name="Text 36"/>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5 / 10</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320040"/>
            <a:ext cx="8229600" cy="640080"/>
          </a:xfrm>
          <a:prstGeom prst="rect">
            <a:avLst/>
          </a:prstGeom>
          <a:noFill/>
          <a:ln/>
        </p:spPr>
        <p:txBody>
          <a:bodyPr wrap="square" lIns="0" tIns="0" rIns="0" bIns="0" rtlCol="0" anchor="ctr"/>
          <a:lstStyle/>
          <a:p>
            <a:pPr indent="0" marL="0">
              <a:buNone/>
            </a:pPr>
            <a:r>
              <a:rPr lang="en-US" sz="3000" b="1" dirty="0">
                <a:solidFill>
                  <a:srgbClr val="1A1F36"/>
                </a:solidFill>
                <a:latin typeface="Georgia" pitchFamily="34" charset="0"/>
                <a:ea typeface="Georgia" pitchFamily="34" charset="-122"/>
                <a:cs typeface="Georgia" pitchFamily="34" charset="-120"/>
              </a:rPr>
              <a:t>Límites y uso responsable</a:t>
            </a:r>
            <a:endParaRPr lang="en-US" sz="3000" dirty="0"/>
          </a:p>
        </p:txBody>
      </p:sp>
      <p:sp>
        <p:nvSpPr>
          <p:cNvPr id="3" name="Shape 1"/>
          <p:cNvSpPr/>
          <p:nvPr/>
        </p:nvSpPr>
        <p:spPr>
          <a:xfrm>
            <a:off x="457200" y="1188720"/>
            <a:ext cx="8229600" cy="868680"/>
          </a:xfrm>
          <a:prstGeom prst="roundRect">
            <a:avLst>
              <a:gd name="adj" fmla="val 12632"/>
            </a:avLst>
          </a:prstGeom>
          <a:solidFill>
            <a:srgbClr val="EEECFC"/>
          </a:solidFill>
          <a:ln w="12700">
            <a:solidFill>
              <a:srgbClr val="EEECFC"/>
            </a:solidFill>
            <a:prstDash val="solid"/>
          </a:ln>
        </p:spPr>
      </p:sp>
      <p:sp>
        <p:nvSpPr>
          <p:cNvPr id="4" name="Shape 2"/>
          <p:cNvSpPr/>
          <p:nvPr/>
        </p:nvSpPr>
        <p:spPr>
          <a:xfrm>
            <a:off x="685800" y="1389888"/>
            <a:ext cx="457200" cy="457200"/>
          </a:xfrm>
          <a:prstGeom prst="ellipse">
            <a:avLst/>
          </a:prstGeom>
          <a:solidFill>
            <a:srgbClr val="5B4BDB"/>
          </a:solidFill>
          <a:ln w="12700">
            <a:solidFill>
              <a:srgbClr val="5B4BDB"/>
            </a:solidFill>
            <a:prstDash val="solid"/>
          </a:ln>
        </p:spPr>
      </p:sp>
      <p:sp>
        <p:nvSpPr>
          <p:cNvPr id="5" name="Text 3"/>
          <p:cNvSpPr txBox="1"/>
          <p:nvPr/>
        </p:nvSpPr>
        <p:spPr>
          <a:xfrm>
            <a:off x="685800" y="1389888"/>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1</a:t>
            </a:r>
            <a:endParaRPr lang="en-US" sz="1800" dirty="0"/>
          </a:p>
        </p:txBody>
      </p:sp>
      <p:sp>
        <p:nvSpPr>
          <p:cNvPr id="6" name="Text 4"/>
          <p:cNvSpPr txBox="1"/>
          <p:nvPr/>
        </p:nvSpPr>
        <p:spPr>
          <a:xfrm>
            <a:off x="1371600" y="1188720"/>
            <a:ext cx="7132320" cy="8686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No reemplaza  </a:t>
            </a:r>
            <a:pPr indent="0" marL="0">
              <a:buNone/>
            </a:pPr>
            <a:r>
              <a:rPr lang="en-US" sz="2000" dirty="0">
                <a:solidFill>
                  <a:srgbClr val="1A1F36"/>
                </a:solidFill>
                <a:latin typeface="Calibri" pitchFamily="34" charset="0"/>
                <a:ea typeface="Calibri" pitchFamily="34" charset="-122"/>
                <a:cs typeface="Calibri" pitchFamily="34" charset="-120"/>
              </a:rPr>
              <a:t>la clínica ni la supervisión</a:t>
            </a:r>
            <a:endParaRPr lang="en-US" sz="2000" dirty="0"/>
          </a:p>
        </p:txBody>
      </p:sp>
      <p:sp>
        <p:nvSpPr>
          <p:cNvPr id="7" name="Shape 5"/>
          <p:cNvSpPr/>
          <p:nvPr/>
        </p:nvSpPr>
        <p:spPr>
          <a:xfrm>
            <a:off x="457200" y="2212848"/>
            <a:ext cx="8229600" cy="868680"/>
          </a:xfrm>
          <a:prstGeom prst="roundRect">
            <a:avLst>
              <a:gd name="adj" fmla="val 12632"/>
            </a:avLst>
          </a:prstGeom>
          <a:solidFill>
            <a:srgbClr val="EEECFC"/>
          </a:solidFill>
          <a:ln w="12700">
            <a:solidFill>
              <a:srgbClr val="EEECFC"/>
            </a:solidFill>
            <a:prstDash val="solid"/>
          </a:ln>
        </p:spPr>
      </p:sp>
      <p:sp>
        <p:nvSpPr>
          <p:cNvPr id="8" name="Shape 6"/>
          <p:cNvSpPr/>
          <p:nvPr/>
        </p:nvSpPr>
        <p:spPr>
          <a:xfrm>
            <a:off x="685800" y="2414016"/>
            <a:ext cx="457200" cy="457200"/>
          </a:xfrm>
          <a:prstGeom prst="ellipse">
            <a:avLst/>
          </a:prstGeom>
          <a:solidFill>
            <a:srgbClr val="5B4BDB"/>
          </a:solidFill>
          <a:ln w="12700">
            <a:solidFill>
              <a:srgbClr val="5B4BDB"/>
            </a:solidFill>
            <a:prstDash val="solid"/>
          </a:ln>
        </p:spPr>
      </p:sp>
      <p:sp>
        <p:nvSpPr>
          <p:cNvPr id="9" name="Text 7"/>
          <p:cNvSpPr txBox="1"/>
          <p:nvPr/>
        </p:nvSpPr>
        <p:spPr>
          <a:xfrm>
            <a:off x="685800" y="2414016"/>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2</a:t>
            </a:r>
            <a:endParaRPr lang="en-US" sz="1800" dirty="0"/>
          </a:p>
        </p:txBody>
      </p:sp>
      <p:sp>
        <p:nvSpPr>
          <p:cNvPr id="10" name="Text 8"/>
          <p:cNvSpPr txBox="1"/>
          <p:nvPr/>
        </p:nvSpPr>
        <p:spPr>
          <a:xfrm>
            <a:off x="1371600" y="2212848"/>
            <a:ext cx="7132320" cy="868680"/>
          </a:xfrm>
          <a:prstGeom prst="rect">
            <a:avLst/>
          </a:prstGeom>
          <a:noFill/>
          <a:ln/>
        </p:spPr>
        <p:txBody>
          <a:bodyPr wrap="square" lIns="0" tIns="0" rIns="0" bIns="0" rtlCol="0" anchor="ctr"/>
          <a:lstStyle/>
          <a:p>
            <a:pPr indent="0" marL="0">
              <a:buNone/>
            </a:pPr>
            <a:r>
              <a:rPr lang="en-US" sz="2000" b="1" dirty="0">
                <a:solidFill>
                  <a:srgbClr val="5B4BDB"/>
                </a:solidFill>
                <a:latin typeface="Calibri" pitchFamily="34" charset="0"/>
                <a:ea typeface="Calibri" pitchFamily="34" charset="-122"/>
                <a:cs typeface="Calibri" pitchFamily="34" charset="-120"/>
              </a:rPr>
              <a:t>Datos  </a:t>
            </a:r>
            <a:pPr indent="0" marL="0">
              <a:buNone/>
            </a:pPr>
            <a:r>
              <a:rPr lang="en-US" sz="2000" dirty="0">
                <a:solidFill>
                  <a:srgbClr val="1A1F36"/>
                </a:solidFill>
                <a:latin typeface="Calibri" pitchFamily="34" charset="0"/>
                <a:ea typeface="Calibri" pitchFamily="34" charset="-122"/>
                <a:cs typeface="Calibri" pitchFamily="34" charset="-120"/>
              </a:rPr>
              <a:t>pacientes ficticios</a:t>
            </a:r>
            <a:endParaRPr lang="en-US" sz="2000" dirty="0"/>
          </a:p>
        </p:txBody>
      </p:sp>
      <p:sp>
        <p:nvSpPr>
          <p:cNvPr id="11" name="Shape 9"/>
          <p:cNvSpPr/>
          <p:nvPr/>
        </p:nvSpPr>
        <p:spPr>
          <a:xfrm>
            <a:off x="457200" y="3236976"/>
            <a:ext cx="8229600" cy="868680"/>
          </a:xfrm>
          <a:prstGeom prst="roundRect">
            <a:avLst>
              <a:gd name="adj" fmla="val 12632"/>
            </a:avLst>
          </a:prstGeom>
          <a:solidFill>
            <a:srgbClr val="E6F5F3"/>
          </a:solidFill>
          <a:ln w="12700">
            <a:solidFill>
              <a:srgbClr val="E6F5F3"/>
            </a:solidFill>
            <a:prstDash val="solid"/>
          </a:ln>
        </p:spPr>
      </p:sp>
      <p:sp>
        <p:nvSpPr>
          <p:cNvPr id="12" name="Shape 10"/>
          <p:cNvSpPr/>
          <p:nvPr/>
        </p:nvSpPr>
        <p:spPr>
          <a:xfrm>
            <a:off x="685800" y="3438144"/>
            <a:ext cx="457200" cy="457200"/>
          </a:xfrm>
          <a:prstGeom prst="ellipse">
            <a:avLst/>
          </a:prstGeom>
          <a:solidFill>
            <a:srgbClr val="0D9488"/>
          </a:solidFill>
          <a:ln w="12700">
            <a:solidFill>
              <a:srgbClr val="0D9488"/>
            </a:solidFill>
            <a:prstDash val="solid"/>
          </a:ln>
        </p:spPr>
      </p:sp>
      <p:sp>
        <p:nvSpPr>
          <p:cNvPr id="13" name="Text 11"/>
          <p:cNvSpPr txBox="1"/>
          <p:nvPr/>
        </p:nvSpPr>
        <p:spPr>
          <a:xfrm>
            <a:off x="685800" y="3438144"/>
            <a:ext cx="457200" cy="457200"/>
          </a:xfrm>
          <a:prstGeom prst="rect">
            <a:avLst/>
          </a:prstGeom>
          <a:noFill/>
          <a:ln/>
        </p:spPr>
        <p:txBody>
          <a:bodyPr wrap="square" lIns="0" tIns="0" rIns="0" bIns="0" rtlCol="0" anchor="ctr"/>
          <a:lstStyle/>
          <a:p>
            <a:pPr algn="ctr" indent="0" marL="0">
              <a:buNone/>
            </a:pPr>
            <a:r>
              <a:rPr lang="en-US" sz="1800" b="1" dirty="0">
                <a:solidFill>
                  <a:srgbClr val="FFFFFF"/>
                </a:solidFill>
                <a:latin typeface="Calibri" pitchFamily="34" charset="0"/>
                <a:ea typeface="Calibri" pitchFamily="34" charset="-122"/>
                <a:cs typeface="Calibri" pitchFamily="34" charset="-120"/>
              </a:rPr>
              <a:t>3</a:t>
            </a:r>
            <a:endParaRPr lang="en-US" sz="1800" dirty="0"/>
          </a:p>
        </p:txBody>
      </p:sp>
      <p:sp>
        <p:nvSpPr>
          <p:cNvPr id="14" name="Text 12"/>
          <p:cNvSpPr txBox="1"/>
          <p:nvPr/>
        </p:nvSpPr>
        <p:spPr>
          <a:xfrm>
            <a:off x="1371600" y="3236976"/>
            <a:ext cx="7132320" cy="868680"/>
          </a:xfrm>
          <a:prstGeom prst="rect">
            <a:avLst/>
          </a:prstGeom>
          <a:noFill/>
          <a:ln/>
        </p:spPr>
        <p:txBody>
          <a:bodyPr wrap="square" lIns="0" tIns="0" rIns="0" bIns="0" rtlCol="0" anchor="ctr"/>
          <a:lstStyle/>
          <a:p>
            <a:pPr indent="0" marL="0">
              <a:buNone/>
            </a:pPr>
            <a:r>
              <a:rPr lang="en-US" sz="2000" b="1" dirty="0">
                <a:solidFill>
                  <a:srgbClr val="0D9488"/>
                </a:solidFill>
                <a:latin typeface="Calibri" pitchFamily="34" charset="0"/>
                <a:ea typeface="Calibri" pitchFamily="34" charset="-122"/>
                <a:cs typeface="Calibri" pitchFamily="34" charset="-120"/>
              </a:rPr>
              <a:t>Siguiente paso  </a:t>
            </a:r>
            <a:pPr indent="0" marL="0">
              <a:buNone/>
            </a:pPr>
            <a:r>
              <a:rPr lang="en-US" sz="2000" dirty="0">
                <a:solidFill>
                  <a:srgbClr val="1A1F36"/>
                </a:solidFill>
                <a:latin typeface="Calibri" pitchFamily="34" charset="0"/>
                <a:ea typeface="Calibri" pitchFamily="34" charset="-122"/>
                <a:cs typeface="Calibri" pitchFamily="34" charset="-120"/>
              </a:rPr>
              <a:t>Canvas y validación docente</a:t>
            </a:r>
            <a:endParaRPr lang="en-US" sz="2000" dirty="0"/>
          </a:p>
        </p:txBody>
      </p:sp>
      <p:sp>
        <p:nvSpPr>
          <p:cNvPr id="15" name="Text 13"/>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5B6275"/>
                </a:solidFill>
                <a:latin typeface="Calibri" pitchFamily="34" charset="0"/>
                <a:ea typeface="Calibri" pitchFamily="34" charset="-122"/>
                <a:cs typeface="Calibri" pitchFamily="34" charset="-120"/>
              </a:rPr>
              <a:t>Vibe Coding CEDIA 2026 · Universidad UTE · UTPL</a:t>
            </a:r>
            <a:endParaRPr lang="en-US" sz="1000" dirty="0"/>
          </a:p>
        </p:txBody>
      </p:sp>
      <p:sp>
        <p:nvSpPr>
          <p:cNvPr id="16" name="Text 14"/>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5B6275"/>
                </a:solidFill>
                <a:latin typeface="Calibri" pitchFamily="34" charset="0"/>
                <a:ea typeface="Calibri" pitchFamily="34" charset="-122"/>
                <a:cs typeface="Calibri" pitchFamily="34" charset="-120"/>
              </a:rPr>
              <a:t>6 / 10</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DEMOSTRACIÓN · ENTRADA</a:t>
            </a:r>
            <a:endParaRPr lang="en-US" sz="1400" dirty="0"/>
          </a:p>
        </p:txBody>
      </p:sp>
      <p:pic>
        <p:nvPicPr>
          <p:cNvPr id="3" name="Image 0" descr="Pantalla de inicio del simulador con la clínica en 3D y tres pacientes: Valentina, Mateo y Camila">    </p:cNvPr>
          <p:cNvPicPr>
            <a:picLocks noChangeAspect="1"/>
          </p:cNvPicPr>
          <p:nvPr/>
        </p:nvPicPr>
        <p:blipFill>
          <a:blip r:embed="rId1"/>
          <a:stretch>
            <a:fillRect/>
          </a:stretch>
        </p:blipFill>
        <p:spPr>
          <a:xfrm>
            <a:off x="457200" y="640080"/>
            <a:ext cx="3853050" cy="3977640"/>
          </a:xfrm>
          <a:prstGeom prst="rect">
            <a:avLst/>
          </a:prstGeom>
        </p:spPr>
      </p:pic>
      <p:sp>
        <p:nvSpPr>
          <p:cNvPr id="4" name="Shape 1"/>
          <p:cNvSpPr/>
          <p:nvPr/>
        </p:nvSpPr>
        <p:spPr>
          <a:xfrm>
            <a:off x="457200" y="640080"/>
            <a:ext cx="3853050" cy="3977640"/>
          </a:xfrm>
          <a:prstGeom prst="rect">
            <a:avLst/>
          </a:prstGeom>
          <a:ln w="19050">
            <a:solidFill>
              <a:srgbClr val="FFC629"/>
            </a:solidFill>
            <a:prstDash val="solid"/>
          </a:ln>
        </p:spPr>
      </p:sp>
      <p:sp>
        <p:nvSpPr>
          <p:cNvPr id="5" name="Text 2"/>
          <p:cNvSpPr txBox="1"/>
          <p:nvPr/>
        </p:nvSpPr>
        <p:spPr>
          <a:xfrm>
            <a:off x="4676010" y="1097280"/>
            <a:ext cx="4010790"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Elegir un paciente</a:t>
            </a:r>
            <a:endParaRPr lang="en-US" sz="2800" dirty="0"/>
          </a:p>
        </p:txBody>
      </p:sp>
      <p:sp>
        <p:nvSpPr>
          <p:cNvPr id="6" name="Text 3"/>
          <p:cNvSpPr txBox="1"/>
          <p:nvPr/>
        </p:nvSpPr>
        <p:spPr>
          <a:xfrm>
            <a:off x="4676010" y="2743200"/>
            <a:ext cx="4010790"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Tres edades, accesibilidad e idioma</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7 / 10</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DEMOSTRACIÓN · DECISIÓN</a:t>
            </a:r>
            <a:endParaRPr lang="en-US" sz="14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57200" y="640080"/>
            <a:ext cx="4765836" cy="3977640"/>
          </a:xfrm>
          <a:prstGeom prst="rect">
            <a:avLst/>
          </a:prstGeom>
        </p:spPr>
      </p:pic>
      <p:sp>
        <p:nvSpPr>
          <p:cNvPr id="4" name="Shape 1"/>
          <p:cNvSpPr/>
          <p:nvPr/>
        </p:nvSpPr>
        <p:spPr>
          <a:xfrm>
            <a:off x="457200" y="640080"/>
            <a:ext cx="4765836" cy="3977640"/>
          </a:xfrm>
          <a:prstGeom prst="rect">
            <a:avLst/>
          </a:prstGeom>
          <a:ln w="19050">
            <a:solidFill>
              <a:srgbClr val="FFC629"/>
            </a:solidFill>
            <a:prstDash val="solid"/>
          </a:ln>
        </p:spPr>
      </p:sp>
      <p:sp>
        <p:nvSpPr>
          <p:cNvPr id="5" name="Text 2"/>
          <p:cNvSpPr txBox="1"/>
          <p:nvPr/>
        </p:nvSpPr>
        <p:spPr>
          <a:xfrm>
            <a:off x="5588796" y="1097280"/>
            <a:ext cx="3098004"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Decidir con fichas</a:t>
            </a:r>
            <a:endParaRPr lang="en-US" sz="2800" dirty="0"/>
          </a:p>
        </p:txBody>
      </p:sp>
      <p:sp>
        <p:nvSpPr>
          <p:cNvPr id="6" name="Text 3"/>
          <p:cNvSpPr txBox="1"/>
          <p:nvPr/>
        </p:nvSpPr>
        <p:spPr>
          <a:xfrm>
            <a:off x="5588796" y="2743200"/>
            <a:ext cx="3098004"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Ronda 1: hablar con la mamá</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8 / 10</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274320"/>
            <a:ext cx="8229600" cy="274320"/>
          </a:xfrm>
          <a:prstGeom prst="rect">
            <a:avLst/>
          </a:prstGeom>
          <a:noFill/>
          <a:ln/>
        </p:spPr>
        <p:txBody>
          <a:bodyPr wrap="square" lIns="0" tIns="0" rIns="0" bIns="0" rtlCol="0" anchor="ctr"/>
          <a:lstStyle/>
          <a:p>
            <a:pPr indent="0" marL="0">
              <a:buNone/>
            </a:pPr>
            <a:r>
              <a:rPr lang="en-US" sz="1400" b="1" spc="200" kern="0" dirty="0">
                <a:solidFill>
                  <a:srgbClr val="FFC629"/>
                </a:solidFill>
                <a:latin typeface="Calibri" pitchFamily="34" charset="0"/>
                <a:ea typeface="Calibri" pitchFamily="34" charset="-122"/>
                <a:cs typeface="Calibri" pitchFamily="34" charset="-120"/>
              </a:rPr>
              <a:t>DEMOSTRACIÓN · REPORTE</a:t>
            </a:r>
            <a:endParaRPr lang="en-US" sz="1400" dirty="0"/>
          </a:p>
        </p:txBody>
      </p:sp>
      <p:pic>
        <p:nvPicPr>
          <p:cNvPr id="3" name="Image 0" descr="Cierre final con puntaje por caso y desempeño en cuatro competencias">    </p:cNvPr>
          <p:cNvPicPr>
            <a:picLocks noChangeAspect="1"/>
          </p:cNvPicPr>
          <p:nvPr/>
        </p:nvPicPr>
        <p:blipFill>
          <a:blip r:embed="rId1"/>
          <a:stretch>
            <a:fillRect/>
          </a:stretch>
        </p:blipFill>
        <p:spPr>
          <a:xfrm>
            <a:off x="457200" y="640080"/>
            <a:ext cx="4925381" cy="3977640"/>
          </a:xfrm>
          <a:prstGeom prst="rect">
            <a:avLst/>
          </a:prstGeom>
        </p:spPr>
      </p:pic>
      <p:sp>
        <p:nvSpPr>
          <p:cNvPr id="4" name="Shape 1"/>
          <p:cNvSpPr/>
          <p:nvPr/>
        </p:nvSpPr>
        <p:spPr>
          <a:xfrm>
            <a:off x="457200" y="640080"/>
            <a:ext cx="4925381" cy="3977640"/>
          </a:xfrm>
          <a:prstGeom prst="rect">
            <a:avLst/>
          </a:prstGeom>
          <a:ln w="19050">
            <a:solidFill>
              <a:srgbClr val="FFC629"/>
            </a:solidFill>
            <a:prstDash val="solid"/>
          </a:ln>
        </p:spPr>
      </p:sp>
      <p:sp>
        <p:nvSpPr>
          <p:cNvPr id="5" name="Text 2"/>
          <p:cNvSpPr txBox="1"/>
          <p:nvPr/>
        </p:nvSpPr>
        <p:spPr>
          <a:xfrm>
            <a:off x="5748341" y="1097280"/>
            <a:ext cx="2938459" cy="1463040"/>
          </a:xfrm>
          <a:prstGeom prst="rect">
            <a:avLst/>
          </a:prstGeom>
          <a:noFill/>
          <a:ln/>
        </p:spPr>
        <p:txBody>
          <a:bodyPr wrap="square" lIns="0" tIns="0" rIns="0" bIns="0" rtlCol="0" anchor="b"/>
          <a:lstStyle/>
          <a:p>
            <a:pPr indent="0" marL="0">
              <a:buNone/>
            </a:pPr>
            <a:r>
              <a:rPr lang="en-US" sz="2800" b="1" dirty="0">
                <a:solidFill>
                  <a:srgbClr val="FFFFFF"/>
                </a:solidFill>
                <a:latin typeface="Georgia" pitchFamily="34" charset="0"/>
                <a:ea typeface="Georgia" pitchFamily="34" charset="-122"/>
                <a:cs typeface="Georgia" pitchFamily="34" charset="-120"/>
              </a:rPr>
              <a:t>Revisar el desempeño</a:t>
            </a:r>
            <a:endParaRPr lang="en-US" sz="2800" dirty="0"/>
          </a:p>
        </p:txBody>
      </p:sp>
      <p:sp>
        <p:nvSpPr>
          <p:cNvPr id="6" name="Text 3"/>
          <p:cNvSpPr txBox="1"/>
          <p:nvPr/>
        </p:nvSpPr>
        <p:spPr>
          <a:xfrm>
            <a:off x="5748341" y="2743200"/>
            <a:ext cx="2938459" cy="1188720"/>
          </a:xfrm>
          <a:prstGeom prst="rect">
            <a:avLst/>
          </a:prstGeom>
          <a:noFill/>
          <a:ln/>
        </p:spPr>
        <p:txBody>
          <a:bodyPr wrap="square" lIns="0" tIns="0" rIns="0" bIns="0" rtlCol="0" anchor="t"/>
          <a:lstStyle/>
          <a:p>
            <a:pPr indent="0" marL="0">
              <a:buNone/>
            </a:pPr>
            <a:r>
              <a:rPr lang="en-US" sz="1800" dirty="0">
                <a:solidFill>
                  <a:srgbClr val="DDE1EE"/>
                </a:solidFill>
                <a:latin typeface="Calibri" pitchFamily="34" charset="0"/>
                <a:ea typeface="Calibri" pitchFamily="34" charset="-122"/>
                <a:cs typeface="Calibri" pitchFamily="34" charset="-120"/>
              </a:rPr>
              <a:t>Puntaje por caso y por competencia</a:t>
            </a:r>
            <a:endParaRPr lang="en-US" sz="1800" dirty="0"/>
          </a:p>
        </p:txBody>
      </p:sp>
      <p:sp>
        <p:nvSpPr>
          <p:cNvPr id="7" name="Text 4"/>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8" name="Text 5"/>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9 / 10</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1020"/>
        </a:solidFill>
      </p:bgPr>
    </p:bg>
    <p:spTree>
      <p:nvGrpSpPr>
        <p:cNvPr id="1" name=""/>
        <p:cNvGrpSpPr/>
        <p:nvPr/>
      </p:nvGrpSpPr>
      <p:grpSpPr>
        <a:xfrm>
          <a:off x="0" y="0"/>
          <a:ext cx="0" cy="0"/>
          <a:chOff x="0" y="0"/>
          <a:chExt cx="0" cy="0"/>
        </a:xfrm>
      </p:grpSpPr>
      <p:sp>
        <p:nvSpPr>
          <p:cNvPr id="2" name="Text 0"/>
          <p:cNvSpPr txBox="1"/>
          <p:nvPr/>
        </p:nvSpPr>
        <p:spPr>
          <a:xfrm>
            <a:off x="457200" y="640080"/>
            <a:ext cx="8229600" cy="1371600"/>
          </a:xfrm>
          <a:prstGeom prst="rect">
            <a:avLst/>
          </a:prstGeom>
          <a:noFill/>
          <a:ln/>
        </p:spPr>
        <p:txBody>
          <a:bodyPr wrap="square" lIns="0" tIns="0" rIns="0" bIns="0" rtlCol="0" anchor="ctr"/>
          <a:lstStyle/>
          <a:p>
            <a:pPr indent="0" marL="0">
              <a:buNone/>
            </a:pPr>
            <a:r>
              <a:rPr lang="en-US" sz="3600" b="1" dirty="0">
                <a:solidFill>
                  <a:srgbClr val="FFFFFF"/>
                </a:solidFill>
                <a:latin typeface="Georgia" pitchFamily="34" charset="0"/>
                <a:ea typeface="Georgia" pitchFamily="34" charset="-122"/>
                <a:cs typeface="Georgia" pitchFamily="34" charset="-120"/>
              </a:rPr>
              <a:t>Practicar antes de atender a un niño</a:t>
            </a:r>
            <a:endParaRPr lang="en-US" sz="3600" dirty="0"/>
          </a:p>
        </p:txBody>
      </p:sp>
      <p:sp>
        <p:nvSpPr>
          <p:cNvPr id="3" name="Text 1">
            <a:hlinkClick r:id="rId1" tooltip=""/>
          </p:cNvPr>
          <p:cNvSpPr txBox="1"/>
          <p:nvPr/>
        </p:nvSpPr>
        <p:spPr>
          <a:xfrm>
            <a:off x="457200" y="2194560"/>
            <a:ext cx="8229600" cy="457200"/>
          </a:xfrm>
          <a:prstGeom prst="rect">
            <a:avLst/>
          </a:prstGeom>
          <a:noFill/>
          <a:ln/>
        </p:spPr>
        <p:txBody>
          <a:bodyPr wrap="square" lIns="0" tIns="0" rIns="0" bIns="0" rtlCol="0" anchor="ctr"/>
          <a:lstStyle/>
          <a:p>
            <a:pPr indent="0" marL="0">
              <a:buNone/>
            </a:pPr>
            <a:r>
              <a:rPr lang="en-US" sz="2400" b="1" u="sng" dirty="0">
                <a:solidFill>
                  <a:srgbClr val="FFC629"/>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jennsama.github.io/3D</a:t>
            </a:r>
            <a:endParaRPr lang="en-US" sz="2400" dirty="0"/>
          </a:p>
        </p:txBody>
      </p:sp>
      <p:sp>
        <p:nvSpPr>
          <p:cNvPr id="4" name="Shape 2"/>
          <p:cNvSpPr/>
          <p:nvPr/>
        </p:nvSpPr>
        <p:spPr>
          <a:xfrm>
            <a:off x="457200" y="3108960"/>
            <a:ext cx="457200" cy="457200"/>
          </a:xfrm>
          <a:prstGeom prst="ellipse">
            <a:avLst/>
          </a:prstGeom>
          <a:solidFill>
            <a:srgbClr val="FFC629"/>
          </a:solidFill>
          <a:ln w="12700">
            <a:solidFill>
              <a:srgbClr val="FFC629"/>
            </a:solidFill>
            <a:prstDash val="solid"/>
          </a:ln>
        </p:spPr>
      </p:sp>
      <p:sp>
        <p:nvSpPr>
          <p:cNvPr id="5" name="Text 3"/>
          <p:cNvSpPr txBox="1"/>
          <p:nvPr/>
        </p:nvSpPr>
        <p:spPr>
          <a:xfrm>
            <a:off x="457200" y="310896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JS</a:t>
            </a:r>
            <a:endParaRPr lang="en-US" sz="1800" dirty="0"/>
          </a:p>
        </p:txBody>
      </p:sp>
      <p:sp>
        <p:nvSpPr>
          <p:cNvPr id="6" name="Text 4"/>
          <p:cNvSpPr txBox="1"/>
          <p:nvPr/>
        </p:nvSpPr>
        <p:spPr>
          <a:xfrm>
            <a:off x="1051560" y="301752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Mgtr. Jennifer Samaniego</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UTPL</a:t>
            </a:r>
            <a:endParaRPr lang="en-US" sz="1800" dirty="0"/>
          </a:p>
        </p:txBody>
      </p:sp>
      <p:sp>
        <p:nvSpPr>
          <p:cNvPr id="7" name="Shape 5"/>
          <p:cNvSpPr/>
          <p:nvPr/>
        </p:nvSpPr>
        <p:spPr>
          <a:xfrm>
            <a:off x="4389120" y="3108960"/>
            <a:ext cx="457200" cy="457200"/>
          </a:xfrm>
          <a:prstGeom prst="ellipse">
            <a:avLst/>
          </a:prstGeom>
          <a:solidFill>
            <a:srgbClr val="FFC629"/>
          </a:solidFill>
          <a:ln w="12700">
            <a:solidFill>
              <a:srgbClr val="FFC629"/>
            </a:solidFill>
            <a:prstDash val="solid"/>
          </a:ln>
        </p:spPr>
      </p:sp>
      <p:sp>
        <p:nvSpPr>
          <p:cNvPr id="8" name="Text 6"/>
          <p:cNvSpPr txBox="1"/>
          <p:nvPr/>
        </p:nvSpPr>
        <p:spPr>
          <a:xfrm>
            <a:off x="4389120" y="3108960"/>
            <a:ext cx="457200" cy="457200"/>
          </a:xfrm>
          <a:prstGeom prst="rect">
            <a:avLst/>
          </a:prstGeom>
          <a:noFill/>
          <a:ln/>
        </p:spPr>
        <p:txBody>
          <a:bodyPr wrap="square" lIns="0" tIns="0" rIns="0" bIns="0" rtlCol="0" anchor="ctr"/>
          <a:lstStyle/>
          <a:p>
            <a:pPr algn="ctr" indent="0" marL="0">
              <a:buNone/>
            </a:pPr>
            <a:r>
              <a:rPr lang="en-US" sz="1800" b="1" dirty="0">
                <a:solidFill>
                  <a:srgbClr val="0B1020"/>
                </a:solidFill>
                <a:latin typeface="Calibri" pitchFamily="34" charset="0"/>
                <a:ea typeface="Calibri" pitchFamily="34" charset="-122"/>
                <a:cs typeface="Calibri" pitchFamily="34" charset="-120"/>
              </a:rPr>
              <a:t>VC</a:t>
            </a:r>
            <a:endParaRPr lang="en-US" sz="1800" dirty="0"/>
          </a:p>
        </p:txBody>
      </p:sp>
      <p:sp>
        <p:nvSpPr>
          <p:cNvPr id="9" name="Text 7"/>
          <p:cNvSpPr txBox="1"/>
          <p:nvPr/>
        </p:nvSpPr>
        <p:spPr>
          <a:xfrm>
            <a:off x="4983480" y="3017520"/>
            <a:ext cx="3200400" cy="640080"/>
          </a:xfrm>
          <a:prstGeom prst="rect">
            <a:avLst/>
          </a:prstGeom>
          <a:noFill/>
          <a:ln/>
        </p:spPr>
        <p:txBody>
          <a:bodyPr wrap="square" lIns="0" tIns="0" rIns="0" bIns="0" rtlCol="0" anchor="ctr"/>
          <a:lstStyle/>
          <a:p>
            <a:pPr indent="0" marL="0">
              <a:buNone/>
            </a:pPr>
            <a:r>
              <a:rPr lang="en-US" sz="1800" b="1" dirty="0">
                <a:solidFill>
                  <a:srgbClr val="FFFFFF"/>
                </a:solidFill>
                <a:latin typeface="Calibri" pitchFamily="34" charset="0"/>
                <a:ea typeface="Calibri" pitchFamily="34" charset="-122"/>
                <a:cs typeface="Calibri" pitchFamily="34" charset="-120"/>
              </a:rPr>
              <a:t>Dra. Verónica Cepeda</a:t>
            </a:r>
            <a:endParaRPr lang="en-US" sz="1800" dirty="0"/>
          </a:p>
          <a:p>
            <a:pPr indent="0" marL="0">
              <a:buNone/>
            </a:pPr>
            <a:r>
              <a:rPr lang="en-US" sz="1800" dirty="0">
                <a:solidFill>
                  <a:srgbClr val="FFFFFF"/>
                </a:solidFill>
                <a:latin typeface="Calibri" pitchFamily="34" charset="0"/>
                <a:ea typeface="Calibri" pitchFamily="34" charset="-122"/>
                <a:cs typeface="Calibri" pitchFamily="34" charset="-120"/>
              </a:rPr>
              <a:t>Universidad UTE</a:t>
            </a:r>
            <a:endParaRPr lang="en-US" sz="1800" dirty="0"/>
          </a:p>
        </p:txBody>
      </p:sp>
      <p:sp>
        <p:nvSpPr>
          <p:cNvPr id="10" name="Text 8"/>
          <p:cNvSpPr txBox="1"/>
          <p:nvPr/>
        </p:nvSpPr>
        <p:spPr>
          <a:xfrm>
            <a:off x="457200" y="4754880"/>
            <a:ext cx="5943600" cy="274320"/>
          </a:xfrm>
          <a:prstGeom prst="rect">
            <a:avLst/>
          </a:prstGeom>
          <a:noFill/>
          <a:ln/>
        </p:spPr>
        <p:txBody>
          <a:bodyPr wrap="square" lIns="0" tIns="0" rIns="0" bIns="0" rtlCol="0" anchor="ctr"/>
          <a:lstStyle/>
          <a:p>
            <a:pPr indent="0" marL="0">
              <a:buNone/>
            </a:pPr>
            <a:r>
              <a:rPr lang="en-US" sz="1000" dirty="0">
                <a:solidFill>
                  <a:srgbClr val="AEB4C8"/>
                </a:solidFill>
                <a:latin typeface="Calibri" pitchFamily="34" charset="0"/>
                <a:ea typeface="Calibri" pitchFamily="34" charset="-122"/>
                <a:cs typeface="Calibri" pitchFamily="34" charset="-120"/>
              </a:rPr>
              <a:t>Vibe Coding CEDIA 2026 · Universidad UTE · UTPL</a:t>
            </a:r>
            <a:endParaRPr lang="en-US" sz="1000" dirty="0"/>
          </a:p>
        </p:txBody>
      </p:sp>
      <p:sp>
        <p:nvSpPr>
          <p:cNvPr id="11" name="Text 9"/>
          <p:cNvSpPr txBox="1"/>
          <p:nvPr/>
        </p:nvSpPr>
        <p:spPr>
          <a:xfrm>
            <a:off x="7315200" y="4754880"/>
            <a:ext cx="1371600" cy="274320"/>
          </a:xfrm>
          <a:prstGeom prst="rect">
            <a:avLst/>
          </a:prstGeom>
          <a:noFill/>
          <a:ln/>
        </p:spPr>
        <p:txBody>
          <a:bodyPr wrap="square" lIns="0" tIns="0" rIns="0" bIns="0" rtlCol="0" anchor="ctr"/>
          <a:lstStyle/>
          <a:p>
            <a:pPr algn="r" indent="0" marL="0">
              <a:buNone/>
            </a:pPr>
            <a:r>
              <a:rPr lang="en-US" sz="1000" dirty="0">
                <a:solidFill>
                  <a:srgbClr val="AEB4C8"/>
                </a:solidFill>
                <a:latin typeface="Calibri" pitchFamily="34" charset="0"/>
                <a:ea typeface="Calibri" pitchFamily="34" charset="-122"/>
                <a:cs typeface="Calibri" pitchFamily="34" charset="-120"/>
              </a:rPr>
              <a:t>10 / 10</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Consultas de Odontopediatría · Proyecto final</dc:title>
  <dc:subject>PptxGenJS Presentation</dc:subject>
  <dc:creator>Jennifer Samaniego · Verónica Cepeda</dc:creator>
  <cp:lastModifiedBy>Jennifer Samaniego · Verónica Cepeda</cp:lastModifiedBy>
  <cp:revision>1</cp:revision>
  <dcterms:created xsi:type="dcterms:W3CDTF">2026-10-12T05:07:36Z</dcterms:created>
  <dcterms:modified xsi:type="dcterms:W3CDTF">2026-10-12T05:07:36Z</dcterms:modified>
</cp:coreProperties>
</file>