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What did they think? Mean 4.8 of 5 (n = 8)</c:v>
                </c:pt>
              </c:strCache>
            </c:strRef>
          </c:tx>
          <c:spPr>
            <a:solidFill>
              <a:srgbClr val="5B4BDB"/>
            </a:solidFill>
            <a:effectLst/>
          </c:spPr>
          <c:invertIfNegative val="0"/>
          <c:dLbls>
            <c:numFmt formatCode="0.00" sourceLinked="0"/>
            <c:txPr>
              <a:bodyPr/>
              <a:lstStyle/>
              <a:p>
                <a:pPr>
                  <a:defRPr b="0" i="0" strike="noStrike" sz="1000" u="none">
                    <a:solidFill>
                      <a:srgbClr val="1A1F36"/>
                    </a:solidFill>
                    <a:latin typeface="+mn-lt"/>
                  </a:defRPr>
                </a:pPr>
              </a:p>
            </c:txPr>
            <c:showLegendKey val="0"/>
            <c:showVal val="1"/>
            <c:showCatName val="0"/>
            <c:showSerName val="0"/>
            <c:showPercent val="0"/>
            <c:showBubbleSize val="0"/>
            <c:showLeaderLines val="0"/>
          </c:dLbls>
          <c:cat>
            <c:multiLvlStrRef>
              <c:f>Sheet1!$A$2:$A$6</c:f>
              <c:multiLvlStrCache>
                <c:ptCount val="5"/>
                <c:lvl>
                  <c:pt idx="0">
                    <c:v>Clear instructions</c:v>
                  </c:pt>
                  <c:pt idx="1">
                    <c:v>Narration helped</c:v>
                  </c:pt>
                  <c:pt idx="2">
                    <c:v>Consequences reinforced class</c:v>
                  </c:pt>
                  <c:pt idx="3">
                    <c:v>Tokens force prioritizing</c:v>
                  </c:pt>
                  <c:pt idx="4">
                    <c:v>More judgment for caries</c:v>
                  </c:pt>
                </c:lvl>
              </c:multiLvlStrCache>
            </c:multiLvlStrRef>
          </c:cat>
          <c:val>
            <c:numRef>
              <c:f>Sheet1!$B$2:$B$6</c:f>
              <c:numCache>
                <c:formatCode>General</c:formatCode>
                <c:ptCount val="5"/>
                <c:pt idx="0">
                  <c:v>4.88</c:v>
                </c:pt>
                <c:pt idx="1">
                  <c:v>4.88</c:v>
                </c:pt>
                <c:pt idx="2">
                  <c:v>4.75</c:v>
                </c:pt>
                <c:pt idx="3">
                  <c:v>4.75</c:v>
                </c:pt>
                <c:pt idx="4">
                  <c:v>4.88</c:v>
                </c:pt>
              </c:numCache>
            </c:numRef>
          </c:val>
        </c:ser>
        <c:dLbls>
          <c:numFmt formatCode="0.00" sourceLinked="0"/>
          <c:txPr>
            <a:bodyPr/>
            <a:lstStyle/>
            <a:p>
              <a:pPr>
                <a:defRPr b="0" i="0" strike="noStrike" sz="1000" u="none">
                  <a:solidFill>
                    <a:srgbClr val="1A1F36"/>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A1F36"/>
                </a:solidFill>
                <a:latin typeface="+mn-lt"/>
              </a:defRPr>
            </a:pPr>
            <a:endParaRPr lang="en-US"/>
          </a:p>
        </c:txPr>
        <c:crossAx val="2094734552"/>
        <c:crosses val="autoZero"/>
        <c:auto val="1"/>
        <c:lblAlgn val="ctr"/>
        <c:noMultiLvlLbl val="1"/>
      </c:catAx>
      <c:valAx>
        <c:axId val="2094734552"/>
        <c:scaling>
          <c:orientation val="minMax"/>
          <c:max val="5.4"/>
          <c:min val="1"/>
        </c:scaling>
        <c:delete val="1"/>
        <c:axPos val="b"/>
        <c:majorGridlines>
          <c:spPr>
            <a:ln w="6350" cap="flat">
              <a:solidFill>
                <a:srgbClr val="E3E5EC"/>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5B6275"/>
                </a:solidFill>
                <a:latin typeface="+mn-lt"/>
              </a:defRPr>
            </a:pPr>
            <a:endParaRPr lang="en-US"/>
          </a:p>
        </c:txPr>
        <c:crossAx val="2094734554"/>
        <c:crosses val="autoZero"/>
        <c:crossBetween val="between"/>
        <c:majorUnit val="1"/>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 Title · 15 s
We are Jennifer Samaniego from U T P L and Doctor Verónica Cepeda from U T E. We present Consultas de Odontopediatría, Pediatric Dentistry Consultations. It is a simulator where students practice caries management in children, decision by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 The problem · 35 s
In pediatric dentistry students must connect many pieces at once. Medical history, risk factors, clinical findings, diagnosis and management. In class there is rarely time to practice that reasoning more than once. In the clinic every mistake affects a real child. Think of Valentina, a fictional patient who is three and a half years old. She drinks from a bottle at night. Her mother noticed small white spots on her front teeth. What should the student ask first? Should they remineralize or restore? That decision is learned by practicing.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The tool · 30 s
Pediatric Dentistry Consultations is designed for dental students taking pediatric dentistry. Each student receives three cases, one for each stage of childhood. Valentina in early childhood, Mateo at school age and Camila in adolescence. In every case the student makes five clinical decisions. At the end they receive a report by competency with their strengths and what to review. We built it from guides fifteen and twenty five of this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 How it works · 40 s
Each case has two moments. First comes a guided practice with step by step reasoning, theory and up to three hints. That practice does not count toward the grade. Then comes the unassisted assessment, which does count. The student has ten clinical time tokens for five rounds. Each option costs tokens and earns quality points. There is no luck, only judgment. We used A I to program the simulator and to narrate the cases with ElevenLabs. We wrote the answers and the feedback ourselves, using the content from our classes. The A I does not decide the correct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 Evidence · 35 s
Sixteen eighth semester students used the simulator. Twelve completed all three cases with an average of ninety nine percent. Eight rated the experience four point eight out of five. They highlighted the clear instructions, the narration and the clinical judgment they gained. In the self assessment everyone rated themselves at or below their actual performance. Since almost everyone reached the top score, we will design harder cases. And almost no study combines simulation, caries and pediatric dentistry. Our simulator addresses that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 Limits and responsible use · 25 s
The simulator does not replace practice with patients or faculty supervision. The patients are fictional and we use no real patient data. It requires an internet connection. The clinical cases must be reviewed when management guidelines change. Our next step is to bring it into Canvas and validate the cases with more pediatric dentistry faculty.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 · Demo · Entry · 30 s
Let us look at the simulator on screen. This is the entry point. The student sees the clinic in three dimensions with the three patients. They tap one to open that case. At the top they can change the text size and turn on high contrast. They can also switch to a two dimensional view or change the language to English. The screens you see are in Spanish. Each student starts with the age group they need to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 Demo · Result · 35 s
This is the first round of Valentina's case. The student walks through the clinic and talks with her mother in the waiting room. At the top they see their ten clinical time tokens and their quality points. Each conversation or exam with the patient gives them a new piece of clinical information. Then they choose among several options, each with its own cost. After every choice they receive feedback. This way they understand why one option was better than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9 · Demo · Review and delivery · 30 s
After finishing the three cases the student reaches the final summary. Here they see their score for each case and their performance in four competencies. Comprehensive diagnosis, risk classification, lesion management and age appropriate education. They also compare how they rated themselves with what they actually achieved. In our pilot half of the students underestimated their mastery of risk assessment. That gap guides our feedback. This way they know what to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10 · Closing · 25 s
This simulator changes the way we teach caries. Students can practice clinical reasoning as many times as they need before they treat a real child. We use their reports to decide what to reinforce in class. We invite you to try it yourself at the link on the screen. Thank you very much for your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video" Target="../media/media-8-1.mp4"/><Relationship Id="rId2" Type="http://schemas.microsoft.com/office/2007/relationships/media" Target="../media/media-8-1.mp4"/><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jennsama.github.io/3D"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457200"/>
            <a:ext cx="8229600" cy="320040"/>
          </a:xfrm>
          <a:prstGeom prst="rect">
            <a:avLst/>
          </a:prstGeom>
          <a:noFill/>
          <a:ln/>
        </p:spPr>
        <p:txBody>
          <a:bodyPr wrap="square" lIns="0" tIns="0" rIns="0" bIns="0" rtlCol="0" anchor="ctr"/>
          <a:lstStyle/>
          <a:p>
            <a:pPr indent="0" marL="0">
              <a:buNone/>
            </a:pPr>
            <a:r>
              <a:rPr lang="en-US" sz="1400" b="1" spc="200" kern="0" dirty="0">
                <a:solidFill>
                  <a:srgbClr val="FFC629"/>
                </a:solidFill>
                <a:latin typeface="Calibri" pitchFamily="34" charset="0"/>
                <a:ea typeface="Calibri" pitchFamily="34" charset="-122"/>
                <a:cs typeface="Calibri" pitchFamily="34" charset="-120"/>
              </a:rPr>
              <a:t>COURSE GUIDES 15 AND 25</a:t>
            </a:r>
            <a:endParaRPr lang="en-US" sz="1400" dirty="0"/>
          </a:p>
        </p:txBody>
      </p:sp>
      <p:sp>
        <p:nvSpPr>
          <p:cNvPr id="3" name="Text 1"/>
          <p:cNvSpPr txBox="1"/>
          <p:nvPr/>
        </p:nvSpPr>
        <p:spPr>
          <a:xfrm>
            <a:off x="457200" y="822960"/>
            <a:ext cx="8229600" cy="1371600"/>
          </a:xfrm>
          <a:prstGeom prst="rect">
            <a:avLst/>
          </a:prstGeom>
          <a:noFill/>
          <a:ln/>
        </p:spPr>
        <p:txBody>
          <a:bodyPr wrap="square" lIns="0" tIns="0" rIns="0" bIns="0" rtlCol="0" anchor="ctr"/>
          <a:lstStyle/>
          <a:p>
            <a:pPr indent="0" marL="0">
              <a:buNone/>
            </a:pPr>
            <a:r>
              <a:rPr lang="en-US" sz="3800" b="1" dirty="0">
                <a:solidFill>
                  <a:srgbClr val="FFFFFF"/>
                </a:solidFill>
                <a:latin typeface="Georgia" pitchFamily="34" charset="0"/>
                <a:ea typeface="Georgia" pitchFamily="34" charset="-122"/>
                <a:cs typeface="Georgia" pitchFamily="34" charset="-120"/>
              </a:rPr>
              <a:t>Consultas de Odontopediatría</a:t>
            </a:r>
            <a:endParaRPr lang="en-US" sz="3800" dirty="0"/>
          </a:p>
        </p:txBody>
      </p:sp>
      <p:sp>
        <p:nvSpPr>
          <p:cNvPr id="4" name="Text 2"/>
          <p:cNvSpPr txBox="1"/>
          <p:nvPr/>
        </p:nvSpPr>
        <p:spPr>
          <a:xfrm>
            <a:off x="457200" y="2286000"/>
            <a:ext cx="8229600" cy="457200"/>
          </a:xfrm>
          <a:prstGeom prst="rect">
            <a:avLst/>
          </a:prstGeom>
          <a:noFill/>
          <a:ln/>
        </p:spPr>
        <p:txBody>
          <a:bodyPr wrap="square" lIns="0" tIns="0" rIns="0" bIns="0" rtlCol="0" anchor="ctr"/>
          <a:lstStyle/>
          <a:p>
            <a:pPr indent="0" marL="0">
              <a:buNone/>
            </a:pPr>
            <a:r>
              <a:rPr lang="en-US" sz="2000" dirty="0">
                <a:solidFill>
                  <a:srgbClr val="DDE1EE"/>
                </a:solidFill>
                <a:latin typeface="Calibri" pitchFamily="34" charset="0"/>
                <a:ea typeface="Calibri" pitchFamily="34" charset="-122"/>
                <a:cs typeface="Calibri" pitchFamily="34" charset="-120"/>
              </a:rPr>
              <a:t>Pediatric Dentistry Consultations: a simulator for caries management</a:t>
            </a:r>
            <a:endParaRPr lang="en-US" sz="2000" dirty="0"/>
          </a:p>
        </p:txBody>
      </p:sp>
      <p:sp>
        <p:nvSpPr>
          <p:cNvPr id="5" name="Shape 3"/>
          <p:cNvSpPr/>
          <p:nvPr/>
        </p:nvSpPr>
        <p:spPr>
          <a:xfrm>
            <a:off x="457200" y="3017520"/>
            <a:ext cx="457200" cy="457200"/>
          </a:xfrm>
          <a:prstGeom prst="ellipse">
            <a:avLst/>
          </a:prstGeom>
          <a:solidFill>
            <a:srgbClr val="FFC629"/>
          </a:solidFill>
          <a:ln w="12700">
            <a:solidFill>
              <a:srgbClr val="FFC629"/>
            </a:solidFill>
            <a:prstDash val="solid"/>
          </a:ln>
        </p:spPr>
      </p:sp>
      <p:sp>
        <p:nvSpPr>
          <p:cNvPr id="6" name="Text 4"/>
          <p:cNvSpPr txBox="1"/>
          <p:nvPr/>
        </p:nvSpPr>
        <p:spPr>
          <a:xfrm>
            <a:off x="457200" y="3017520"/>
            <a:ext cx="457200" cy="457200"/>
          </a:xfrm>
          <a:prstGeom prst="rect">
            <a:avLst/>
          </a:prstGeom>
          <a:noFill/>
          <a:ln/>
        </p:spPr>
        <p:txBody>
          <a:bodyPr wrap="square" lIns="0" tIns="0" rIns="0" bIns="0" rtlCol="0" anchor="ctr"/>
          <a:lstStyle/>
          <a:p>
            <a:pPr algn="ctr" indent="0" marL="0">
              <a:buNone/>
            </a:pPr>
            <a:r>
              <a:rPr lang="en-US" sz="1800" b="1" dirty="0">
                <a:solidFill>
                  <a:srgbClr val="0B1020"/>
                </a:solidFill>
                <a:latin typeface="Calibri" pitchFamily="34" charset="0"/>
                <a:ea typeface="Calibri" pitchFamily="34" charset="-122"/>
                <a:cs typeface="Calibri" pitchFamily="34" charset="-120"/>
              </a:rPr>
              <a:t>JS</a:t>
            </a:r>
            <a:endParaRPr lang="en-US" sz="1800" dirty="0"/>
          </a:p>
        </p:txBody>
      </p:sp>
      <p:sp>
        <p:nvSpPr>
          <p:cNvPr id="7" name="Text 5"/>
          <p:cNvSpPr txBox="1"/>
          <p:nvPr/>
        </p:nvSpPr>
        <p:spPr>
          <a:xfrm>
            <a:off x="1051560" y="2926080"/>
            <a:ext cx="3200400" cy="64008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Jennifer Samaniego, M.Sc.</a:t>
            </a:r>
            <a:endParaRPr lang="en-US" sz="1800" dirty="0"/>
          </a:p>
          <a:p>
            <a:pPr indent="0" marL="0">
              <a:buNone/>
            </a:pPr>
            <a:r>
              <a:rPr lang="en-US" sz="1800" dirty="0">
                <a:solidFill>
                  <a:srgbClr val="FFFFFF"/>
                </a:solidFill>
                <a:latin typeface="Calibri" pitchFamily="34" charset="0"/>
                <a:ea typeface="Calibri" pitchFamily="34" charset="-122"/>
                <a:cs typeface="Calibri" pitchFamily="34" charset="-120"/>
              </a:rPr>
              <a:t>UTPL</a:t>
            </a:r>
            <a:endParaRPr lang="en-US" sz="1800" dirty="0"/>
          </a:p>
        </p:txBody>
      </p:sp>
      <p:sp>
        <p:nvSpPr>
          <p:cNvPr id="8" name="Shape 6"/>
          <p:cNvSpPr/>
          <p:nvPr/>
        </p:nvSpPr>
        <p:spPr>
          <a:xfrm>
            <a:off x="4389120" y="3017520"/>
            <a:ext cx="457200" cy="457200"/>
          </a:xfrm>
          <a:prstGeom prst="ellipse">
            <a:avLst/>
          </a:prstGeom>
          <a:solidFill>
            <a:srgbClr val="FFC629"/>
          </a:solidFill>
          <a:ln w="12700">
            <a:solidFill>
              <a:srgbClr val="FFC629"/>
            </a:solidFill>
            <a:prstDash val="solid"/>
          </a:ln>
        </p:spPr>
      </p:sp>
      <p:sp>
        <p:nvSpPr>
          <p:cNvPr id="9" name="Text 7"/>
          <p:cNvSpPr txBox="1"/>
          <p:nvPr/>
        </p:nvSpPr>
        <p:spPr>
          <a:xfrm>
            <a:off x="4389120" y="3017520"/>
            <a:ext cx="457200" cy="457200"/>
          </a:xfrm>
          <a:prstGeom prst="rect">
            <a:avLst/>
          </a:prstGeom>
          <a:noFill/>
          <a:ln/>
        </p:spPr>
        <p:txBody>
          <a:bodyPr wrap="square" lIns="0" tIns="0" rIns="0" bIns="0" rtlCol="0" anchor="ctr"/>
          <a:lstStyle/>
          <a:p>
            <a:pPr algn="ctr" indent="0" marL="0">
              <a:buNone/>
            </a:pPr>
            <a:r>
              <a:rPr lang="en-US" sz="1800" b="1" dirty="0">
                <a:solidFill>
                  <a:srgbClr val="0B1020"/>
                </a:solidFill>
                <a:latin typeface="Calibri" pitchFamily="34" charset="0"/>
                <a:ea typeface="Calibri" pitchFamily="34" charset="-122"/>
                <a:cs typeface="Calibri" pitchFamily="34" charset="-120"/>
              </a:rPr>
              <a:t>VC</a:t>
            </a:r>
            <a:endParaRPr lang="en-US" sz="1800" dirty="0"/>
          </a:p>
        </p:txBody>
      </p:sp>
      <p:sp>
        <p:nvSpPr>
          <p:cNvPr id="10" name="Text 8"/>
          <p:cNvSpPr txBox="1"/>
          <p:nvPr/>
        </p:nvSpPr>
        <p:spPr>
          <a:xfrm>
            <a:off x="4983480" y="2926080"/>
            <a:ext cx="3200400" cy="64008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Dr. Verónica Cepeda</a:t>
            </a:r>
            <a:endParaRPr lang="en-US" sz="1800" dirty="0"/>
          </a:p>
          <a:p>
            <a:pPr indent="0" marL="0">
              <a:buNone/>
            </a:pPr>
            <a:r>
              <a:rPr lang="en-US" sz="1800" dirty="0">
                <a:solidFill>
                  <a:srgbClr val="FFFFFF"/>
                </a:solidFill>
                <a:latin typeface="Calibri" pitchFamily="34" charset="0"/>
                <a:ea typeface="Calibri" pitchFamily="34" charset="-122"/>
                <a:cs typeface="Calibri" pitchFamily="34" charset="-120"/>
              </a:rPr>
              <a:t>Universidad UTE</a:t>
            </a:r>
            <a:endParaRPr lang="en-US" sz="1800" dirty="0"/>
          </a:p>
        </p:txBody>
      </p:sp>
      <p:sp>
        <p:nvSpPr>
          <p:cNvPr id="11" name="Text 9"/>
          <p:cNvSpPr txBox="1"/>
          <p:nvPr/>
        </p:nvSpPr>
        <p:spPr>
          <a:xfrm>
            <a:off x="457200" y="3977640"/>
            <a:ext cx="8229600" cy="548640"/>
          </a:xfrm>
          <a:prstGeom prst="rect">
            <a:avLst/>
          </a:prstGeom>
          <a:noFill/>
          <a:ln/>
        </p:spPr>
        <p:txBody>
          <a:bodyPr wrap="square" lIns="0" tIns="0" rIns="0" bIns="0" rtlCol="0" anchor="ctr"/>
          <a:lstStyle/>
          <a:p>
            <a:pPr indent="0" marL="0">
              <a:buNone/>
            </a:pPr>
            <a:r>
              <a:rPr lang="en-US" sz="1200" i="1" dirty="0">
                <a:solidFill>
                  <a:srgbClr val="FFC629"/>
                </a:solidFill>
                <a:latin typeface="Calibri" pitchFamily="34" charset="0"/>
                <a:ea typeface="Calibri" pitchFamily="34" charset="-122"/>
                <a:cs typeface="Calibri" pitchFamily="34" charset="-120"/>
              </a:rPr>
              <a:t>Narration generated with an AI voice (ElevenLabs) and reviewed by the authors</a:t>
            </a:r>
            <a:endParaRPr lang="en-US" sz="1200" dirty="0"/>
          </a:p>
        </p:txBody>
      </p:sp>
      <p:sp>
        <p:nvSpPr>
          <p:cNvPr id="12" name="Text 10"/>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13" name="Text 11"/>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1 / 10</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Little practice in clinical reasoning</a:t>
            </a:r>
            <a:endParaRPr lang="en-US" sz="3000" dirty="0"/>
          </a:p>
        </p:txBody>
      </p:sp>
      <p:sp>
        <p:nvSpPr>
          <p:cNvPr id="3" name="Text 1"/>
          <p:cNvSpPr txBox="1"/>
          <p:nvPr/>
        </p:nvSpPr>
        <p:spPr>
          <a:xfrm>
            <a:off x="457200" y="1234440"/>
            <a:ext cx="3840480" cy="2377440"/>
          </a:xfrm>
          <a:prstGeom prst="rect">
            <a:avLst/>
          </a:prstGeom>
          <a:noFill/>
          <a:ln/>
        </p:spPr>
        <p:txBody>
          <a:bodyPr wrap="square" lIns="0" tIns="0" rIns="0" bIns="0" rtlCol="0" anchor="ctr"/>
          <a:lstStyle/>
          <a:p>
            <a:pPr indent="0" marL="0">
              <a:buNone/>
            </a:pPr>
            <a:r>
              <a:rPr lang="en-US" sz="2400" dirty="0">
                <a:solidFill>
                  <a:srgbClr val="1A1F36"/>
                </a:solidFill>
                <a:latin typeface="Georgia" pitchFamily="34" charset="0"/>
                <a:ea typeface="Georgia" pitchFamily="34" charset="-122"/>
                <a:cs typeface="Georgia" pitchFamily="34" charset="-120"/>
              </a:rPr>
              <a:t>Connecting risk, findings, diagnosis and management takes practice.</a:t>
            </a:r>
            <a:endParaRPr lang="en-US" sz="2400" dirty="0"/>
          </a:p>
        </p:txBody>
      </p:sp>
      <p:sp>
        <p:nvSpPr>
          <p:cNvPr id="4" name="Shape 2"/>
          <p:cNvSpPr/>
          <p:nvPr/>
        </p:nvSpPr>
        <p:spPr>
          <a:xfrm>
            <a:off x="4663440" y="1234440"/>
            <a:ext cx="4023360" cy="2651760"/>
          </a:xfrm>
          <a:prstGeom prst="roundRect">
            <a:avLst>
              <a:gd name="adj" fmla="val 4138"/>
            </a:avLst>
          </a:prstGeom>
          <a:solidFill>
            <a:srgbClr val="EEECFC"/>
          </a:solidFill>
          <a:ln w="12700">
            <a:solidFill>
              <a:srgbClr val="EEECFC"/>
            </a:solidFill>
            <a:prstDash val="solid"/>
          </a:ln>
        </p:spPr>
      </p:sp>
      <p:sp>
        <p:nvSpPr>
          <p:cNvPr id="5" name="Text 3"/>
          <p:cNvSpPr txBox="1"/>
          <p:nvPr/>
        </p:nvSpPr>
        <p:spPr>
          <a:xfrm>
            <a:off x="4937760" y="1417320"/>
            <a:ext cx="3474720" cy="320040"/>
          </a:xfrm>
          <a:prstGeom prst="rect">
            <a:avLst/>
          </a:prstGeom>
          <a:noFill/>
          <a:ln/>
        </p:spPr>
        <p:txBody>
          <a:bodyPr wrap="square" lIns="0" tIns="0" rIns="0" bIns="0" rtlCol="0" anchor="ctr"/>
          <a:lstStyle/>
          <a:p>
            <a:pPr indent="0" marL="0">
              <a:buNone/>
            </a:pPr>
            <a:r>
              <a:rPr lang="en-US" sz="1400" b="1" spc="100" kern="0" dirty="0">
                <a:solidFill>
                  <a:srgbClr val="5B4BDB"/>
                </a:solidFill>
                <a:latin typeface="Calibri" pitchFamily="34" charset="0"/>
                <a:ea typeface="Calibri" pitchFamily="34" charset="-122"/>
                <a:cs typeface="Calibri" pitchFamily="34" charset="-120"/>
              </a:rPr>
              <a:t>EXAMPLE</a:t>
            </a:r>
            <a:endParaRPr lang="en-US" sz="1400" dirty="0"/>
          </a:p>
        </p:txBody>
      </p:sp>
      <p:sp>
        <p:nvSpPr>
          <p:cNvPr id="6" name="Text 4"/>
          <p:cNvSpPr txBox="1"/>
          <p:nvPr/>
        </p:nvSpPr>
        <p:spPr>
          <a:xfrm>
            <a:off x="4937760" y="1783080"/>
            <a:ext cx="3474720" cy="1920240"/>
          </a:xfrm>
          <a:prstGeom prst="rect">
            <a:avLst/>
          </a:prstGeom>
          <a:noFill/>
          <a:ln/>
        </p:spPr>
        <p:txBody>
          <a:bodyPr wrap="square" lIns="0" tIns="0" rIns="0" bIns="0" rtlCol="0" anchor="t"/>
          <a:lstStyle/>
          <a:p>
            <a:pPr indent="0" marL="0">
              <a:buNone/>
            </a:pPr>
            <a:r>
              <a:rPr lang="en-US" sz="2000" dirty="0">
                <a:solidFill>
                  <a:srgbClr val="1A1F36"/>
                </a:solidFill>
                <a:latin typeface="Calibri" pitchFamily="34" charset="0"/>
                <a:ea typeface="Calibri" pitchFamily="34" charset="-122"/>
                <a:cs typeface="Calibri" pitchFamily="34" charset="-120"/>
              </a:rPr>
              <a:t>Valentina, age 3: night bottle and white spots. Remineralize or restore?</a:t>
            </a:r>
            <a:endParaRPr lang="en-US" sz="2000" dirty="0"/>
          </a:p>
        </p:txBody>
      </p:sp>
      <p:sp>
        <p:nvSpPr>
          <p:cNvPr id="7" name="Text 5"/>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8" name="Text 6"/>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2 / 10</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The tool</a:t>
            </a:r>
            <a:endParaRPr lang="en-US" sz="3000" dirty="0"/>
          </a:p>
        </p:txBody>
      </p:sp>
      <p:sp>
        <p:nvSpPr>
          <p:cNvPr id="3" name="Shape 1"/>
          <p:cNvSpPr/>
          <p:nvPr/>
        </p:nvSpPr>
        <p:spPr>
          <a:xfrm>
            <a:off x="457200" y="1234440"/>
            <a:ext cx="2606040" cy="2514600"/>
          </a:xfrm>
          <a:prstGeom prst="roundRect">
            <a:avLst>
              <a:gd name="adj" fmla="val 4364"/>
            </a:avLst>
          </a:prstGeom>
          <a:solidFill>
            <a:srgbClr val="EEECFC"/>
          </a:solidFill>
          <a:ln w="12700">
            <a:solidFill>
              <a:srgbClr val="EEECFC"/>
            </a:solidFill>
            <a:prstDash val="solid"/>
          </a:ln>
        </p:spPr>
      </p:sp>
      <p:sp>
        <p:nvSpPr>
          <p:cNvPr id="4" name="Shape 2"/>
          <p:cNvSpPr/>
          <p:nvPr/>
        </p:nvSpPr>
        <p:spPr>
          <a:xfrm>
            <a:off x="731520" y="1463040"/>
            <a:ext cx="457200" cy="457200"/>
          </a:xfrm>
          <a:prstGeom prst="ellipse">
            <a:avLst/>
          </a:prstGeom>
          <a:solidFill>
            <a:srgbClr val="5B4BDB"/>
          </a:solidFill>
          <a:ln w="12700">
            <a:solidFill>
              <a:srgbClr val="5B4BDB"/>
            </a:solidFill>
            <a:prstDash val="solid"/>
          </a:ln>
        </p:spPr>
      </p:sp>
      <p:sp>
        <p:nvSpPr>
          <p:cNvPr id="5" name="Text 3"/>
          <p:cNvSpPr txBox="1"/>
          <p:nvPr/>
        </p:nvSpPr>
        <p:spPr>
          <a:xfrm>
            <a:off x="731520" y="146304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731520" y="2057400"/>
            <a:ext cx="2103120" cy="41148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Who uses it</a:t>
            </a:r>
            <a:endParaRPr lang="en-US" sz="2000" dirty="0"/>
          </a:p>
        </p:txBody>
      </p:sp>
      <p:sp>
        <p:nvSpPr>
          <p:cNvPr id="7" name="Text 5"/>
          <p:cNvSpPr txBox="1"/>
          <p:nvPr/>
        </p:nvSpPr>
        <p:spPr>
          <a:xfrm>
            <a:off x="731520" y="2468880"/>
            <a:ext cx="2103120" cy="1097280"/>
          </a:xfrm>
          <a:prstGeom prst="rect">
            <a:avLst/>
          </a:prstGeom>
          <a:noFill/>
          <a:ln/>
        </p:spPr>
        <p:txBody>
          <a:bodyPr wrap="square" lIns="0" tIns="0" rIns="0" bIns="0" rtlCol="0" anchor="t"/>
          <a:lstStyle/>
          <a:p>
            <a:pPr indent="0" marL="0">
              <a:buNone/>
            </a:pPr>
            <a:r>
              <a:rPr lang="en-US" sz="1800" dirty="0">
                <a:solidFill>
                  <a:srgbClr val="1A1F36"/>
                </a:solidFill>
                <a:latin typeface="Calibri" pitchFamily="34" charset="0"/>
                <a:ea typeface="Calibri" pitchFamily="34" charset="-122"/>
                <a:cs typeface="Calibri" pitchFamily="34" charset="-120"/>
              </a:rPr>
              <a:t>Pediatric dentistry students</a:t>
            </a:r>
            <a:endParaRPr lang="en-US" sz="1800" dirty="0"/>
          </a:p>
        </p:txBody>
      </p:sp>
      <p:sp>
        <p:nvSpPr>
          <p:cNvPr id="8" name="Shape 6"/>
          <p:cNvSpPr/>
          <p:nvPr/>
        </p:nvSpPr>
        <p:spPr>
          <a:xfrm>
            <a:off x="3264408" y="1234440"/>
            <a:ext cx="2606040" cy="2514600"/>
          </a:xfrm>
          <a:prstGeom prst="roundRect">
            <a:avLst>
              <a:gd name="adj" fmla="val 4364"/>
            </a:avLst>
          </a:prstGeom>
          <a:solidFill>
            <a:srgbClr val="E6F5F3"/>
          </a:solidFill>
          <a:ln w="12700">
            <a:solidFill>
              <a:srgbClr val="E6F5F3"/>
            </a:solidFill>
            <a:prstDash val="solid"/>
          </a:ln>
        </p:spPr>
      </p:sp>
      <p:sp>
        <p:nvSpPr>
          <p:cNvPr id="9" name="Shape 7"/>
          <p:cNvSpPr/>
          <p:nvPr/>
        </p:nvSpPr>
        <p:spPr>
          <a:xfrm>
            <a:off x="3538728" y="1463040"/>
            <a:ext cx="457200" cy="457200"/>
          </a:xfrm>
          <a:prstGeom prst="ellipse">
            <a:avLst/>
          </a:prstGeom>
          <a:solidFill>
            <a:srgbClr val="0D9488"/>
          </a:solidFill>
          <a:ln w="12700">
            <a:solidFill>
              <a:srgbClr val="0D9488"/>
            </a:solidFill>
            <a:prstDash val="solid"/>
          </a:ln>
        </p:spPr>
      </p:sp>
      <p:sp>
        <p:nvSpPr>
          <p:cNvPr id="10" name="Text 8"/>
          <p:cNvSpPr txBox="1"/>
          <p:nvPr/>
        </p:nvSpPr>
        <p:spPr>
          <a:xfrm>
            <a:off x="3538728" y="146304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 name="Text 9"/>
          <p:cNvSpPr txBox="1"/>
          <p:nvPr/>
        </p:nvSpPr>
        <p:spPr>
          <a:xfrm>
            <a:off x="3538728" y="2057400"/>
            <a:ext cx="2103120" cy="411480"/>
          </a:xfrm>
          <a:prstGeom prst="rect">
            <a:avLst/>
          </a:prstGeom>
          <a:noFill/>
          <a:ln/>
        </p:spPr>
        <p:txBody>
          <a:bodyPr wrap="square" lIns="0" tIns="0" rIns="0" bIns="0" rtlCol="0" anchor="ctr"/>
          <a:lstStyle/>
          <a:p>
            <a:pPr indent="0" marL="0">
              <a:buNone/>
            </a:pPr>
            <a:r>
              <a:rPr lang="en-US" sz="2000" b="1" dirty="0">
                <a:solidFill>
                  <a:srgbClr val="0D9488"/>
                </a:solidFill>
                <a:latin typeface="Calibri" pitchFamily="34" charset="0"/>
                <a:ea typeface="Calibri" pitchFamily="34" charset="-122"/>
                <a:cs typeface="Calibri" pitchFamily="34" charset="-120"/>
              </a:rPr>
              <a:t>What they get</a:t>
            </a:r>
            <a:endParaRPr lang="en-US" sz="2000" dirty="0"/>
          </a:p>
        </p:txBody>
      </p:sp>
      <p:sp>
        <p:nvSpPr>
          <p:cNvPr id="12" name="Text 10"/>
          <p:cNvSpPr txBox="1"/>
          <p:nvPr/>
        </p:nvSpPr>
        <p:spPr>
          <a:xfrm>
            <a:off x="3538728" y="2468880"/>
            <a:ext cx="2103120" cy="1097280"/>
          </a:xfrm>
          <a:prstGeom prst="rect">
            <a:avLst/>
          </a:prstGeom>
          <a:noFill/>
          <a:ln/>
        </p:spPr>
        <p:txBody>
          <a:bodyPr wrap="square" lIns="0" tIns="0" rIns="0" bIns="0" rtlCol="0" anchor="t"/>
          <a:lstStyle/>
          <a:p>
            <a:pPr indent="0" marL="0">
              <a:buNone/>
            </a:pPr>
            <a:r>
              <a:rPr lang="en-US" sz="1800" dirty="0">
                <a:solidFill>
                  <a:srgbClr val="1A1F36"/>
                </a:solidFill>
                <a:latin typeface="Calibri" pitchFamily="34" charset="0"/>
                <a:ea typeface="Calibri" pitchFamily="34" charset="-122"/>
                <a:cs typeface="Calibri" pitchFamily="34" charset="-120"/>
              </a:rPr>
              <a:t>Three cases by age</a:t>
            </a:r>
            <a:endParaRPr lang="en-US" sz="1800" dirty="0"/>
          </a:p>
        </p:txBody>
      </p:sp>
      <p:sp>
        <p:nvSpPr>
          <p:cNvPr id="13" name="Shape 11"/>
          <p:cNvSpPr/>
          <p:nvPr/>
        </p:nvSpPr>
        <p:spPr>
          <a:xfrm>
            <a:off x="6071616" y="1234440"/>
            <a:ext cx="2606040" cy="2514600"/>
          </a:xfrm>
          <a:prstGeom prst="roundRect">
            <a:avLst>
              <a:gd name="adj" fmla="val 4364"/>
            </a:avLst>
          </a:prstGeom>
          <a:solidFill>
            <a:srgbClr val="EEECFC"/>
          </a:solidFill>
          <a:ln w="12700">
            <a:solidFill>
              <a:srgbClr val="EEECFC"/>
            </a:solidFill>
            <a:prstDash val="solid"/>
          </a:ln>
        </p:spPr>
      </p:sp>
      <p:sp>
        <p:nvSpPr>
          <p:cNvPr id="14" name="Shape 12"/>
          <p:cNvSpPr/>
          <p:nvPr/>
        </p:nvSpPr>
        <p:spPr>
          <a:xfrm>
            <a:off x="6345936" y="1463040"/>
            <a:ext cx="457200" cy="457200"/>
          </a:xfrm>
          <a:prstGeom prst="ellipse">
            <a:avLst/>
          </a:prstGeom>
          <a:solidFill>
            <a:srgbClr val="5B4BDB"/>
          </a:solidFill>
          <a:ln w="12700">
            <a:solidFill>
              <a:srgbClr val="5B4BDB"/>
            </a:solidFill>
            <a:prstDash val="solid"/>
          </a:ln>
        </p:spPr>
      </p:sp>
      <p:sp>
        <p:nvSpPr>
          <p:cNvPr id="15" name="Text 13"/>
          <p:cNvSpPr txBox="1"/>
          <p:nvPr/>
        </p:nvSpPr>
        <p:spPr>
          <a:xfrm>
            <a:off x="6345936" y="146304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6" name="Text 14"/>
          <p:cNvSpPr txBox="1"/>
          <p:nvPr/>
        </p:nvSpPr>
        <p:spPr>
          <a:xfrm>
            <a:off x="6345936" y="2057400"/>
            <a:ext cx="2103120" cy="41148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What they deliver</a:t>
            </a:r>
            <a:endParaRPr lang="en-US" sz="2000" dirty="0"/>
          </a:p>
        </p:txBody>
      </p:sp>
      <p:sp>
        <p:nvSpPr>
          <p:cNvPr id="17" name="Text 15"/>
          <p:cNvSpPr txBox="1"/>
          <p:nvPr/>
        </p:nvSpPr>
        <p:spPr>
          <a:xfrm>
            <a:off x="6345936" y="2468880"/>
            <a:ext cx="2103120" cy="1097280"/>
          </a:xfrm>
          <a:prstGeom prst="rect">
            <a:avLst/>
          </a:prstGeom>
          <a:noFill/>
          <a:ln/>
        </p:spPr>
        <p:txBody>
          <a:bodyPr wrap="square" lIns="0" tIns="0" rIns="0" bIns="0" rtlCol="0" anchor="t"/>
          <a:lstStyle/>
          <a:p>
            <a:pPr indent="0" marL="0">
              <a:buNone/>
            </a:pPr>
            <a:r>
              <a:rPr lang="en-US" sz="1800" dirty="0">
                <a:solidFill>
                  <a:srgbClr val="1A1F36"/>
                </a:solidFill>
                <a:latin typeface="Calibri" pitchFamily="34" charset="0"/>
                <a:ea typeface="Calibri" pitchFamily="34" charset="-122"/>
                <a:cs typeface="Calibri" pitchFamily="34" charset="-120"/>
              </a:rPr>
              <a:t>Decisions, competency report</a:t>
            </a:r>
            <a:endParaRPr lang="en-US" sz="1800" dirty="0"/>
          </a:p>
        </p:txBody>
      </p:sp>
      <p:sp>
        <p:nvSpPr>
          <p:cNvPr id="18" name="Text 16"/>
          <p:cNvSpPr txBox="1"/>
          <p:nvPr/>
        </p:nvSpPr>
        <p:spPr>
          <a:xfrm>
            <a:off x="457200" y="3977640"/>
            <a:ext cx="8229600" cy="365760"/>
          </a:xfrm>
          <a:prstGeom prst="rect">
            <a:avLst/>
          </a:prstGeom>
          <a:noFill/>
          <a:ln/>
        </p:spPr>
        <p:txBody>
          <a:bodyPr wrap="square" lIns="0" tIns="0" rIns="0" bIns="0" rtlCol="0" anchor="ctr"/>
          <a:lstStyle/>
          <a:p>
            <a:pPr indent="0" marL="0">
              <a:buNone/>
            </a:pPr>
            <a:endParaRPr lang="en-US" sz="1600" dirty="0"/>
          </a:p>
        </p:txBody>
      </p:sp>
      <p:sp>
        <p:nvSpPr>
          <p:cNvPr id="19" name="Text 17"/>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20" name="Text 18"/>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3 / 10</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How it works</a:t>
            </a:r>
            <a:endParaRPr lang="en-US" sz="3000" dirty="0"/>
          </a:p>
        </p:txBody>
      </p:sp>
      <p:sp>
        <p:nvSpPr>
          <p:cNvPr id="3" name="Shape 1"/>
          <p:cNvSpPr/>
          <p:nvPr/>
        </p:nvSpPr>
        <p:spPr>
          <a:xfrm>
            <a:off x="457200" y="1325880"/>
            <a:ext cx="1920240" cy="2651760"/>
          </a:xfrm>
          <a:prstGeom prst="roundRect">
            <a:avLst>
              <a:gd name="adj" fmla="val 5714"/>
            </a:avLst>
          </a:prstGeom>
          <a:solidFill>
            <a:srgbClr val="EEECFC"/>
          </a:solidFill>
          <a:ln w="12700">
            <a:solidFill>
              <a:srgbClr val="EEECFC"/>
            </a:solidFill>
            <a:prstDash val="solid"/>
          </a:ln>
        </p:spPr>
      </p:sp>
      <p:sp>
        <p:nvSpPr>
          <p:cNvPr id="4" name="Shape 2"/>
          <p:cNvSpPr/>
          <p:nvPr/>
        </p:nvSpPr>
        <p:spPr>
          <a:xfrm>
            <a:off x="685800" y="1554480"/>
            <a:ext cx="457200" cy="457200"/>
          </a:xfrm>
          <a:prstGeom prst="ellipse">
            <a:avLst/>
          </a:prstGeom>
          <a:solidFill>
            <a:srgbClr val="5B4BDB"/>
          </a:solidFill>
          <a:ln w="12700">
            <a:solidFill>
              <a:srgbClr val="5B4BDB"/>
            </a:solidFill>
            <a:prstDash val="solid"/>
          </a:ln>
        </p:spPr>
      </p:sp>
      <p:sp>
        <p:nvSpPr>
          <p:cNvPr id="5" name="Text 3"/>
          <p:cNvSpPr txBox="1"/>
          <p:nvPr/>
        </p:nvSpPr>
        <p:spPr>
          <a:xfrm>
            <a:off x="685800" y="155448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685800" y="2148840"/>
            <a:ext cx="1554480" cy="685800"/>
          </a:xfrm>
          <a:prstGeom prst="rect">
            <a:avLst/>
          </a:prstGeom>
          <a:noFill/>
          <a:ln/>
        </p:spPr>
        <p:txBody>
          <a:bodyPr wrap="square" lIns="0" tIns="0" rIns="0" bIns="0" rtlCol="0" anchor="t"/>
          <a:lstStyle/>
          <a:p>
            <a:pPr indent="0" marL="0">
              <a:buNone/>
            </a:pPr>
            <a:r>
              <a:rPr lang="en-US" sz="1800" b="1" dirty="0">
                <a:solidFill>
                  <a:srgbClr val="5B4BDB"/>
                </a:solidFill>
                <a:latin typeface="Calibri" pitchFamily="34" charset="0"/>
                <a:ea typeface="Calibri" pitchFamily="34" charset="-122"/>
                <a:cs typeface="Calibri" pitchFamily="34" charset="-120"/>
              </a:rPr>
              <a:t>Guided practice</a:t>
            </a:r>
            <a:endParaRPr lang="en-US" sz="1800" dirty="0"/>
          </a:p>
        </p:txBody>
      </p:sp>
      <p:sp>
        <p:nvSpPr>
          <p:cNvPr id="7" name="Text 5"/>
          <p:cNvSpPr txBox="1"/>
          <p:nvPr/>
        </p:nvSpPr>
        <p:spPr>
          <a:xfrm>
            <a:off x="685800" y="2697480"/>
            <a:ext cx="1554480" cy="1005840"/>
          </a:xfrm>
          <a:prstGeom prst="rect">
            <a:avLst/>
          </a:prstGeom>
          <a:noFill/>
          <a:ln/>
        </p:spPr>
        <p:txBody>
          <a:bodyPr wrap="square" lIns="0" tIns="0" rIns="0" bIns="0" rtlCol="0" anchor="t"/>
          <a:lstStyle/>
          <a:p>
            <a:pPr indent="0" marL="0">
              <a:buNone/>
            </a:pPr>
            <a:r>
              <a:rPr lang="en-US" sz="1600" dirty="0">
                <a:solidFill>
                  <a:srgbClr val="1A1F36"/>
                </a:solidFill>
                <a:latin typeface="Calibri" pitchFamily="34" charset="0"/>
                <a:ea typeface="Calibri" pitchFamily="34" charset="-122"/>
                <a:cs typeface="Calibri" pitchFamily="34" charset="-120"/>
              </a:rPr>
              <a:t>Theory and hints</a:t>
            </a:r>
            <a:endParaRPr lang="en-US" sz="1600" dirty="0"/>
          </a:p>
        </p:txBody>
      </p:sp>
      <p:sp>
        <p:nvSpPr>
          <p:cNvPr id="8" name="Text 6"/>
          <p:cNvSpPr txBox="1"/>
          <p:nvPr/>
        </p:nvSpPr>
        <p:spPr>
          <a:xfrm>
            <a:off x="2359152" y="2423160"/>
            <a:ext cx="219456" cy="457200"/>
          </a:xfrm>
          <a:prstGeom prst="rect">
            <a:avLst/>
          </a:prstGeom>
          <a:noFill/>
          <a:ln/>
        </p:spPr>
        <p:txBody>
          <a:bodyPr wrap="square" lIns="0" tIns="0" rIns="0" bIns="0" rtlCol="0" anchor="ctr"/>
          <a:lstStyle/>
          <a:p>
            <a:pPr algn="ctr" indent="0" marL="0">
              <a:buNone/>
            </a:pPr>
            <a:r>
              <a:rPr lang="en-US" sz="2400" dirty="0">
                <a:solidFill>
                  <a:srgbClr val="5B6275"/>
                </a:solidFill>
                <a:latin typeface="Calibri" pitchFamily="34" charset="0"/>
                <a:ea typeface="Calibri" pitchFamily="34" charset="-122"/>
                <a:cs typeface="Calibri" pitchFamily="34" charset="-120"/>
              </a:rPr>
              <a:t>›</a:t>
            </a:r>
            <a:endParaRPr lang="en-US" sz="2400" dirty="0"/>
          </a:p>
        </p:txBody>
      </p:sp>
      <p:sp>
        <p:nvSpPr>
          <p:cNvPr id="9" name="Shape 7"/>
          <p:cNvSpPr/>
          <p:nvPr/>
        </p:nvSpPr>
        <p:spPr>
          <a:xfrm>
            <a:off x="2560320" y="1325880"/>
            <a:ext cx="1920240" cy="2651760"/>
          </a:xfrm>
          <a:prstGeom prst="roundRect">
            <a:avLst>
              <a:gd name="adj" fmla="val 5714"/>
            </a:avLst>
          </a:prstGeom>
          <a:solidFill>
            <a:srgbClr val="EEECFC"/>
          </a:solidFill>
          <a:ln w="12700">
            <a:solidFill>
              <a:srgbClr val="EEECFC"/>
            </a:solidFill>
            <a:prstDash val="solid"/>
          </a:ln>
        </p:spPr>
      </p:sp>
      <p:sp>
        <p:nvSpPr>
          <p:cNvPr id="10" name="Shape 8"/>
          <p:cNvSpPr/>
          <p:nvPr/>
        </p:nvSpPr>
        <p:spPr>
          <a:xfrm>
            <a:off x="2788920" y="1554480"/>
            <a:ext cx="457200" cy="457200"/>
          </a:xfrm>
          <a:prstGeom prst="ellipse">
            <a:avLst/>
          </a:prstGeom>
          <a:solidFill>
            <a:srgbClr val="5B4BDB"/>
          </a:solidFill>
          <a:ln w="12700">
            <a:solidFill>
              <a:srgbClr val="5B4BDB"/>
            </a:solidFill>
            <a:prstDash val="solid"/>
          </a:ln>
        </p:spPr>
      </p:sp>
      <p:sp>
        <p:nvSpPr>
          <p:cNvPr id="11" name="Text 9"/>
          <p:cNvSpPr txBox="1"/>
          <p:nvPr/>
        </p:nvSpPr>
        <p:spPr>
          <a:xfrm>
            <a:off x="2788920" y="155448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2" name="Text 10"/>
          <p:cNvSpPr txBox="1"/>
          <p:nvPr/>
        </p:nvSpPr>
        <p:spPr>
          <a:xfrm>
            <a:off x="2788920" y="2148840"/>
            <a:ext cx="1554480" cy="685800"/>
          </a:xfrm>
          <a:prstGeom prst="rect">
            <a:avLst/>
          </a:prstGeom>
          <a:noFill/>
          <a:ln/>
        </p:spPr>
        <p:txBody>
          <a:bodyPr wrap="square" lIns="0" tIns="0" rIns="0" bIns="0" rtlCol="0" anchor="t"/>
          <a:lstStyle/>
          <a:p>
            <a:pPr indent="0" marL="0">
              <a:buNone/>
            </a:pPr>
            <a:r>
              <a:rPr lang="en-US" sz="1800" b="1" dirty="0">
                <a:solidFill>
                  <a:srgbClr val="5B4BDB"/>
                </a:solidFill>
                <a:latin typeface="Calibri" pitchFamily="34" charset="0"/>
                <a:ea typeface="Calibri" pitchFamily="34" charset="-122"/>
                <a:cs typeface="Calibri" pitchFamily="34" charset="-120"/>
              </a:rPr>
              <a:t>Assessment</a:t>
            </a:r>
            <a:endParaRPr lang="en-US" sz="1800" dirty="0"/>
          </a:p>
        </p:txBody>
      </p:sp>
      <p:sp>
        <p:nvSpPr>
          <p:cNvPr id="13" name="Text 11"/>
          <p:cNvSpPr txBox="1"/>
          <p:nvPr/>
        </p:nvSpPr>
        <p:spPr>
          <a:xfrm>
            <a:off x="2788920" y="2697480"/>
            <a:ext cx="1554480" cy="1005840"/>
          </a:xfrm>
          <a:prstGeom prst="rect">
            <a:avLst/>
          </a:prstGeom>
          <a:noFill/>
          <a:ln/>
        </p:spPr>
        <p:txBody>
          <a:bodyPr wrap="square" lIns="0" tIns="0" rIns="0" bIns="0" rtlCol="0" anchor="t"/>
          <a:lstStyle/>
          <a:p>
            <a:pPr indent="0" marL="0">
              <a:buNone/>
            </a:pPr>
            <a:r>
              <a:rPr lang="en-US" sz="1600" dirty="0">
                <a:solidFill>
                  <a:srgbClr val="1A1F36"/>
                </a:solidFill>
                <a:latin typeface="Calibri" pitchFamily="34" charset="0"/>
                <a:ea typeface="Calibri" pitchFamily="34" charset="-122"/>
                <a:cs typeface="Calibri" pitchFamily="34" charset="-120"/>
              </a:rPr>
              <a:t>10 tokens, 5 rounds</a:t>
            </a:r>
            <a:endParaRPr lang="en-US" sz="1600" dirty="0"/>
          </a:p>
        </p:txBody>
      </p:sp>
      <p:sp>
        <p:nvSpPr>
          <p:cNvPr id="14" name="Text 12"/>
          <p:cNvSpPr txBox="1"/>
          <p:nvPr/>
        </p:nvSpPr>
        <p:spPr>
          <a:xfrm>
            <a:off x="4462272" y="2423160"/>
            <a:ext cx="219456" cy="457200"/>
          </a:xfrm>
          <a:prstGeom prst="rect">
            <a:avLst/>
          </a:prstGeom>
          <a:noFill/>
          <a:ln/>
        </p:spPr>
        <p:txBody>
          <a:bodyPr wrap="square" lIns="0" tIns="0" rIns="0" bIns="0" rtlCol="0" anchor="ctr"/>
          <a:lstStyle/>
          <a:p>
            <a:pPr algn="ctr" indent="0" marL="0">
              <a:buNone/>
            </a:pPr>
            <a:r>
              <a:rPr lang="en-US" sz="2400" dirty="0">
                <a:solidFill>
                  <a:srgbClr val="5B6275"/>
                </a:solidFill>
                <a:latin typeface="Calibri" pitchFamily="34" charset="0"/>
                <a:ea typeface="Calibri" pitchFamily="34" charset="-122"/>
                <a:cs typeface="Calibri" pitchFamily="34" charset="-120"/>
              </a:rPr>
              <a:t>›</a:t>
            </a:r>
            <a:endParaRPr lang="en-US" sz="2400" dirty="0"/>
          </a:p>
        </p:txBody>
      </p:sp>
      <p:sp>
        <p:nvSpPr>
          <p:cNvPr id="15" name="Shape 13"/>
          <p:cNvSpPr/>
          <p:nvPr/>
        </p:nvSpPr>
        <p:spPr>
          <a:xfrm>
            <a:off x="4663440" y="1325880"/>
            <a:ext cx="1920240" cy="2651760"/>
          </a:xfrm>
          <a:prstGeom prst="roundRect">
            <a:avLst>
              <a:gd name="adj" fmla="val 5714"/>
            </a:avLst>
          </a:prstGeom>
          <a:solidFill>
            <a:srgbClr val="E6F5F3"/>
          </a:solidFill>
          <a:ln w="12700">
            <a:solidFill>
              <a:srgbClr val="E6F5F3"/>
            </a:solidFill>
            <a:prstDash val="solid"/>
          </a:ln>
        </p:spPr>
      </p:sp>
      <p:sp>
        <p:nvSpPr>
          <p:cNvPr id="16" name="Shape 14"/>
          <p:cNvSpPr/>
          <p:nvPr/>
        </p:nvSpPr>
        <p:spPr>
          <a:xfrm>
            <a:off x="4892040" y="1554480"/>
            <a:ext cx="457200" cy="457200"/>
          </a:xfrm>
          <a:prstGeom prst="ellipse">
            <a:avLst/>
          </a:prstGeom>
          <a:solidFill>
            <a:srgbClr val="0D9488"/>
          </a:solidFill>
          <a:ln w="12700">
            <a:solidFill>
              <a:srgbClr val="0D9488"/>
            </a:solidFill>
            <a:prstDash val="solid"/>
          </a:ln>
        </p:spPr>
      </p:sp>
      <p:sp>
        <p:nvSpPr>
          <p:cNvPr id="17" name="Text 15"/>
          <p:cNvSpPr txBox="1"/>
          <p:nvPr/>
        </p:nvSpPr>
        <p:spPr>
          <a:xfrm>
            <a:off x="4892040" y="155448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8" name="Text 16"/>
          <p:cNvSpPr txBox="1"/>
          <p:nvPr/>
        </p:nvSpPr>
        <p:spPr>
          <a:xfrm>
            <a:off x="4892040" y="2148840"/>
            <a:ext cx="1554480" cy="685800"/>
          </a:xfrm>
          <a:prstGeom prst="rect">
            <a:avLst/>
          </a:prstGeom>
          <a:noFill/>
          <a:ln/>
        </p:spPr>
        <p:txBody>
          <a:bodyPr wrap="square" lIns="0" tIns="0" rIns="0" bIns="0" rtlCol="0" anchor="t"/>
          <a:lstStyle/>
          <a:p>
            <a:pPr indent="0" marL="0">
              <a:buNone/>
            </a:pPr>
            <a:r>
              <a:rPr lang="en-US" sz="1800" b="1" dirty="0">
                <a:solidFill>
                  <a:srgbClr val="0D9488"/>
                </a:solidFill>
                <a:latin typeface="Calibri" pitchFamily="34" charset="0"/>
                <a:ea typeface="Calibri" pitchFamily="34" charset="-122"/>
                <a:cs typeface="Calibri" pitchFamily="34" charset="-120"/>
              </a:rPr>
              <a:t>Our judgment</a:t>
            </a:r>
            <a:endParaRPr lang="en-US" sz="1800" dirty="0"/>
          </a:p>
        </p:txBody>
      </p:sp>
      <p:sp>
        <p:nvSpPr>
          <p:cNvPr id="19" name="Text 17"/>
          <p:cNvSpPr txBox="1"/>
          <p:nvPr/>
        </p:nvSpPr>
        <p:spPr>
          <a:xfrm>
            <a:off x="4892040" y="2697480"/>
            <a:ext cx="1554480" cy="1005840"/>
          </a:xfrm>
          <a:prstGeom prst="rect">
            <a:avLst/>
          </a:prstGeom>
          <a:noFill/>
          <a:ln/>
        </p:spPr>
        <p:txBody>
          <a:bodyPr wrap="square" lIns="0" tIns="0" rIns="0" bIns="0" rtlCol="0" anchor="t"/>
          <a:lstStyle/>
          <a:p>
            <a:pPr indent="0" marL="0">
              <a:buNone/>
            </a:pPr>
            <a:r>
              <a:rPr lang="en-US" sz="1600" dirty="0">
                <a:solidFill>
                  <a:srgbClr val="1A1F36"/>
                </a:solidFill>
                <a:latin typeface="Calibri" pitchFamily="34" charset="0"/>
                <a:ea typeface="Calibri" pitchFamily="34" charset="-122"/>
                <a:cs typeface="Calibri" pitchFamily="34" charset="-120"/>
              </a:rPr>
              <a:t>Answers by faculty</a:t>
            </a:r>
            <a:endParaRPr lang="en-US" sz="1600" dirty="0"/>
          </a:p>
        </p:txBody>
      </p:sp>
      <p:sp>
        <p:nvSpPr>
          <p:cNvPr id="20" name="Text 18"/>
          <p:cNvSpPr txBox="1"/>
          <p:nvPr/>
        </p:nvSpPr>
        <p:spPr>
          <a:xfrm>
            <a:off x="6565392" y="2423160"/>
            <a:ext cx="219456" cy="457200"/>
          </a:xfrm>
          <a:prstGeom prst="rect">
            <a:avLst/>
          </a:prstGeom>
          <a:noFill/>
          <a:ln/>
        </p:spPr>
        <p:txBody>
          <a:bodyPr wrap="square" lIns="0" tIns="0" rIns="0" bIns="0" rtlCol="0" anchor="ctr"/>
          <a:lstStyle/>
          <a:p>
            <a:pPr algn="ctr" indent="0" marL="0">
              <a:buNone/>
            </a:pPr>
            <a:r>
              <a:rPr lang="en-US" sz="2400" dirty="0">
                <a:solidFill>
                  <a:srgbClr val="5B6275"/>
                </a:solidFill>
                <a:latin typeface="Calibri" pitchFamily="34" charset="0"/>
                <a:ea typeface="Calibri" pitchFamily="34" charset="-122"/>
                <a:cs typeface="Calibri" pitchFamily="34" charset="-120"/>
              </a:rPr>
              <a:t>›</a:t>
            </a:r>
            <a:endParaRPr lang="en-US" sz="2400" dirty="0"/>
          </a:p>
        </p:txBody>
      </p:sp>
      <p:sp>
        <p:nvSpPr>
          <p:cNvPr id="21" name="Shape 19"/>
          <p:cNvSpPr/>
          <p:nvPr/>
        </p:nvSpPr>
        <p:spPr>
          <a:xfrm>
            <a:off x="6766560" y="1325880"/>
            <a:ext cx="1920240" cy="2651760"/>
          </a:xfrm>
          <a:prstGeom prst="roundRect">
            <a:avLst>
              <a:gd name="adj" fmla="val 5714"/>
            </a:avLst>
          </a:prstGeom>
          <a:solidFill>
            <a:srgbClr val="EEECFC"/>
          </a:solidFill>
          <a:ln w="12700">
            <a:solidFill>
              <a:srgbClr val="EEECFC"/>
            </a:solidFill>
            <a:prstDash val="solid"/>
          </a:ln>
        </p:spPr>
      </p:sp>
      <p:sp>
        <p:nvSpPr>
          <p:cNvPr id="22" name="Shape 20"/>
          <p:cNvSpPr/>
          <p:nvPr/>
        </p:nvSpPr>
        <p:spPr>
          <a:xfrm>
            <a:off x="6995160" y="1554480"/>
            <a:ext cx="457200" cy="457200"/>
          </a:xfrm>
          <a:prstGeom prst="ellipse">
            <a:avLst/>
          </a:prstGeom>
          <a:solidFill>
            <a:srgbClr val="5B4BDB"/>
          </a:solidFill>
          <a:ln w="12700">
            <a:solidFill>
              <a:srgbClr val="5B4BDB"/>
            </a:solidFill>
            <a:prstDash val="solid"/>
          </a:ln>
        </p:spPr>
      </p:sp>
      <p:sp>
        <p:nvSpPr>
          <p:cNvPr id="23" name="Text 21"/>
          <p:cNvSpPr txBox="1"/>
          <p:nvPr/>
        </p:nvSpPr>
        <p:spPr>
          <a:xfrm>
            <a:off x="6995160" y="155448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4" name="Text 22"/>
          <p:cNvSpPr txBox="1"/>
          <p:nvPr/>
        </p:nvSpPr>
        <p:spPr>
          <a:xfrm>
            <a:off x="6995160" y="2148840"/>
            <a:ext cx="1554480" cy="685800"/>
          </a:xfrm>
          <a:prstGeom prst="rect">
            <a:avLst/>
          </a:prstGeom>
          <a:noFill/>
          <a:ln/>
        </p:spPr>
        <p:txBody>
          <a:bodyPr wrap="square" lIns="0" tIns="0" rIns="0" bIns="0" rtlCol="0" anchor="t"/>
          <a:lstStyle/>
          <a:p>
            <a:pPr indent="0" marL="0">
              <a:buNone/>
            </a:pPr>
            <a:r>
              <a:rPr lang="en-US" sz="1800" b="1" dirty="0">
                <a:solidFill>
                  <a:srgbClr val="5B4BDB"/>
                </a:solidFill>
                <a:latin typeface="Calibri" pitchFamily="34" charset="0"/>
                <a:ea typeface="Calibri" pitchFamily="34" charset="-122"/>
                <a:cs typeface="Calibri" pitchFamily="34" charset="-120"/>
              </a:rPr>
              <a:t>Report</a:t>
            </a:r>
            <a:endParaRPr lang="en-US" sz="1800" dirty="0"/>
          </a:p>
        </p:txBody>
      </p:sp>
      <p:sp>
        <p:nvSpPr>
          <p:cNvPr id="25" name="Text 23"/>
          <p:cNvSpPr txBox="1"/>
          <p:nvPr/>
        </p:nvSpPr>
        <p:spPr>
          <a:xfrm>
            <a:off x="6995160" y="2697480"/>
            <a:ext cx="1554480" cy="1005840"/>
          </a:xfrm>
          <a:prstGeom prst="rect">
            <a:avLst/>
          </a:prstGeom>
          <a:noFill/>
          <a:ln/>
        </p:spPr>
        <p:txBody>
          <a:bodyPr wrap="square" lIns="0" tIns="0" rIns="0" bIns="0" rtlCol="0" anchor="t"/>
          <a:lstStyle/>
          <a:p>
            <a:pPr indent="0" marL="0">
              <a:buNone/>
            </a:pPr>
            <a:r>
              <a:rPr lang="en-US" sz="1600" dirty="0">
                <a:solidFill>
                  <a:srgbClr val="1A1F36"/>
                </a:solidFill>
                <a:latin typeface="Calibri" pitchFamily="34" charset="0"/>
                <a:ea typeface="Calibri" pitchFamily="34" charset="-122"/>
                <a:cs typeface="Calibri" pitchFamily="34" charset="-120"/>
              </a:rPr>
              <a:t>4 competencies</a:t>
            </a:r>
            <a:endParaRPr lang="en-US" sz="1600" dirty="0"/>
          </a:p>
        </p:txBody>
      </p:sp>
      <p:sp>
        <p:nvSpPr>
          <p:cNvPr id="26" name="Text 24"/>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27" name="Text 25"/>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4 / 10</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Evidence and need</a:t>
            </a:r>
            <a:endParaRPr lang="en-US" sz="3000" dirty="0"/>
          </a:p>
        </p:txBody>
      </p:sp>
      <p:sp>
        <p:nvSpPr>
          <p:cNvPr id="3" name="Shape 1"/>
          <p:cNvSpPr/>
          <p:nvPr/>
        </p:nvSpPr>
        <p:spPr>
          <a:xfrm>
            <a:off x="457200" y="1005840"/>
            <a:ext cx="2606040" cy="566928"/>
          </a:xfrm>
          <a:prstGeom prst="roundRect">
            <a:avLst>
              <a:gd name="adj" fmla="val 19355"/>
            </a:avLst>
          </a:prstGeom>
          <a:solidFill>
            <a:srgbClr val="E6F5F3"/>
          </a:solidFill>
          <a:ln w="12700">
            <a:solidFill>
              <a:srgbClr val="E6F5F3"/>
            </a:solidFill>
            <a:prstDash val="solid"/>
          </a:ln>
        </p:spPr>
      </p:sp>
      <p:sp>
        <p:nvSpPr>
          <p:cNvPr id="4" name="Text 2"/>
          <p:cNvSpPr txBox="1"/>
          <p:nvPr/>
        </p:nvSpPr>
        <p:spPr>
          <a:xfrm>
            <a:off x="640080" y="1005840"/>
            <a:ext cx="2331720" cy="566928"/>
          </a:xfrm>
          <a:prstGeom prst="rect">
            <a:avLst/>
          </a:prstGeom>
          <a:noFill/>
          <a:ln/>
        </p:spPr>
        <p:txBody>
          <a:bodyPr wrap="square" lIns="0" tIns="0" rIns="0" bIns="0" rtlCol="0" anchor="ctr"/>
          <a:lstStyle/>
          <a:p>
            <a:pPr indent="0" marL="0">
              <a:buNone/>
            </a:pPr>
            <a:r>
              <a:rPr lang="en-US" sz="2400" b="1" dirty="0">
                <a:solidFill>
                  <a:srgbClr val="0D9488"/>
                </a:solidFill>
                <a:latin typeface="Georgia" pitchFamily="34" charset="0"/>
                <a:ea typeface="Georgia" pitchFamily="34" charset="-122"/>
                <a:cs typeface="Georgia" pitchFamily="34" charset="-120"/>
              </a:rPr>
              <a:t>16  </a:t>
            </a:r>
            <a:pPr indent="0" marL="0">
              <a:buNone/>
            </a:pPr>
            <a:r>
              <a:rPr lang="en-US" sz="1400" dirty="0">
                <a:solidFill>
                  <a:srgbClr val="1A1F36"/>
                </a:solidFill>
                <a:latin typeface="Calibri" pitchFamily="34" charset="0"/>
                <a:ea typeface="Calibri" pitchFamily="34" charset="-122"/>
                <a:cs typeface="Calibri" pitchFamily="34" charset="-120"/>
              </a:rPr>
              <a:t>8th-semester students</a:t>
            </a:r>
            <a:endParaRPr lang="en-US" sz="2400" dirty="0"/>
          </a:p>
        </p:txBody>
      </p:sp>
      <p:sp>
        <p:nvSpPr>
          <p:cNvPr id="5" name="Shape 3"/>
          <p:cNvSpPr/>
          <p:nvPr/>
        </p:nvSpPr>
        <p:spPr>
          <a:xfrm>
            <a:off x="3264408" y="1005840"/>
            <a:ext cx="2606040" cy="566928"/>
          </a:xfrm>
          <a:prstGeom prst="roundRect">
            <a:avLst>
              <a:gd name="adj" fmla="val 19355"/>
            </a:avLst>
          </a:prstGeom>
          <a:solidFill>
            <a:srgbClr val="E6F5F3"/>
          </a:solidFill>
          <a:ln w="12700">
            <a:solidFill>
              <a:srgbClr val="E6F5F3"/>
            </a:solidFill>
            <a:prstDash val="solid"/>
          </a:ln>
        </p:spPr>
      </p:sp>
      <p:sp>
        <p:nvSpPr>
          <p:cNvPr id="6" name="Text 4"/>
          <p:cNvSpPr txBox="1"/>
          <p:nvPr/>
        </p:nvSpPr>
        <p:spPr>
          <a:xfrm>
            <a:off x="3447288" y="1005840"/>
            <a:ext cx="2331720" cy="566928"/>
          </a:xfrm>
          <a:prstGeom prst="rect">
            <a:avLst/>
          </a:prstGeom>
          <a:noFill/>
          <a:ln/>
        </p:spPr>
        <p:txBody>
          <a:bodyPr wrap="square" lIns="0" tIns="0" rIns="0" bIns="0" rtlCol="0" anchor="ctr"/>
          <a:lstStyle/>
          <a:p>
            <a:pPr indent="0" marL="0">
              <a:buNone/>
            </a:pPr>
            <a:r>
              <a:rPr lang="en-US" sz="2400" b="1" dirty="0">
                <a:solidFill>
                  <a:srgbClr val="0D9488"/>
                </a:solidFill>
                <a:latin typeface="Georgia" pitchFamily="34" charset="0"/>
                <a:ea typeface="Georgia" pitchFamily="34" charset="-122"/>
                <a:cs typeface="Georgia" pitchFamily="34" charset="-120"/>
              </a:rPr>
              <a:t>12  </a:t>
            </a:r>
            <a:pPr indent="0" marL="0">
              <a:buNone/>
            </a:pPr>
            <a:r>
              <a:rPr lang="en-US" sz="1400" dirty="0">
                <a:solidFill>
                  <a:srgbClr val="1A1F36"/>
                </a:solidFill>
                <a:latin typeface="Calibri" pitchFamily="34" charset="0"/>
                <a:ea typeface="Calibri" pitchFamily="34" charset="-122"/>
                <a:cs typeface="Calibri" pitchFamily="34" charset="-120"/>
              </a:rPr>
              <a:t>completed 3 cases</a:t>
            </a:r>
            <a:endParaRPr lang="en-US" sz="2400" dirty="0"/>
          </a:p>
        </p:txBody>
      </p:sp>
      <p:sp>
        <p:nvSpPr>
          <p:cNvPr id="7" name="Shape 5"/>
          <p:cNvSpPr/>
          <p:nvPr/>
        </p:nvSpPr>
        <p:spPr>
          <a:xfrm>
            <a:off x="6071616" y="1005840"/>
            <a:ext cx="2606040" cy="566928"/>
          </a:xfrm>
          <a:prstGeom prst="roundRect">
            <a:avLst>
              <a:gd name="adj" fmla="val 19355"/>
            </a:avLst>
          </a:prstGeom>
          <a:solidFill>
            <a:srgbClr val="EEECFC"/>
          </a:solidFill>
          <a:ln w="12700">
            <a:solidFill>
              <a:srgbClr val="EEECFC"/>
            </a:solidFill>
            <a:prstDash val="solid"/>
          </a:ln>
        </p:spPr>
      </p:sp>
      <p:sp>
        <p:nvSpPr>
          <p:cNvPr id="8" name="Text 6"/>
          <p:cNvSpPr txBox="1"/>
          <p:nvPr/>
        </p:nvSpPr>
        <p:spPr>
          <a:xfrm>
            <a:off x="6254496" y="1005840"/>
            <a:ext cx="2331720" cy="566928"/>
          </a:xfrm>
          <a:prstGeom prst="rect">
            <a:avLst/>
          </a:prstGeom>
          <a:noFill/>
          <a:ln/>
        </p:spPr>
        <p:txBody>
          <a:bodyPr wrap="square" lIns="0" tIns="0" rIns="0" bIns="0" rtlCol="0" anchor="ctr"/>
          <a:lstStyle/>
          <a:p>
            <a:pPr indent="0" marL="0">
              <a:buNone/>
            </a:pPr>
            <a:r>
              <a:rPr lang="en-US" sz="2400" b="1" dirty="0">
                <a:solidFill>
                  <a:srgbClr val="5B4BDB"/>
                </a:solidFill>
                <a:latin typeface="Georgia" pitchFamily="34" charset="0"/>
                <a:ea typeface="Georgia" pitchFamily="34" charset="-122"/>
                <a:cs typeface="Georgia" pitchFamily="34" charset="-120"/>
              </a:rPr>
              <a:t>99%  </a:t>
            </a:r>
            <a:pPr indent="0" marL="0">
              <a:buNone/>
            </a:pPr>
            <a:r>
              <a:rPr lang="en-US" sz="1400" dirty="0">
                <a:solidFill>
                  <a:srgbClr val="1A1F36"/>
                </a:solidFill>
                <a:latin typeface="Calibri" pitchFamily="34" charset="0"/>
                <a:ea typeface="Calibri" pitchFamily="34" charset="-122"/>
                <a:cs typeface="Calibri" pitchFamily="34" charset="-120"/>
              </a:rPr>
              <a:t>mean score</a:t>
            </a:r>
            <a:endParaRPr lang="en-US" sz="2400" dirty="0"/>
          </a:p>
        </p:txBody>
      </p:sp>
      <p:sp>
        <p:nvSpPr>
          <p:cNvPr id="9" name="Text 7"/>
          <p:cNvSpPr txBox="1"/>
          <p:nvPr/>
        </p:nvSpPr>
        <p:spPr>
          <a:xfrm>
            <a:off x="457200" y="1691640"/>
            <a:ext cx="4206240" cy="292608"/>
          </a:xfrm>
          <a:prstGeom prst="rect">
            <a:avLst/>
          </a:prstGeom>
          <a:noFill/>
          <a:ln/>
        </p:spPr>
        <p:txBody>
          <a:bodyPr wrap="square" lIns="0" tIns="0" rIns="0" bIns="0" rtlCol="0" anchor="ctr"/>
          <a:lstStyle/>
          <a:p>
            <a:pPr indent="0" marL="0">
              <a:buNone/>
            </a:pPr>
            <a:r>
              <a:rPr lang="en-US" sz="1400" b="1" dirty="0">
                <a:solidFill>
                  <a:srgbClr val="1A1F36"/>
                </a:solidFill>
                <a:latin typeface="Calibri" pitchFamily="34" charset="0"/>
                <a:ea typeface="Calibri" pitchFamily="34" charset="-122"/>
                <a:cs typeface="Calibri" pitchFamily="34" charset="-120"/>
              </a:rPr>
              <a:t>What did they think? Mean 4.8 of 5 (n = 8)</a:t>
            </a:r>
            <a:endParaRPr lang="en-US" sz="1400" dirty="0"/>
          </a:p>
        </p:txBody>
      </p:sp>
      <p:graphicFrame>
        <p:nvGraphicFramePr>
          <p:cNvPr id="10" name="Chart 0" descr=""/>
          <p:cNvGraphicFramePr/>
          <p:nvPr/>
        </p:nvGraphicFramePr>
        <p:xfrm>
          <a:off x="365760" y="2011680"/>
          <a:ext cx="4343400" cy="2057400"/>
        </p:xfrm>
        <a:graphic xmlns:a="http://schemas.openxmlformats.org/drawingml/2006/main">
          <a:graphicData uri="http://schemas.openxmlformats.org/drawingml/2006/chart">
            <c:chart xmlns:c="http://schemas.openxmlformats.org/drawingml/2006/chart" r:id="rId1"/>
          </a:graphicData>
        </a:graphic>
      </p:graphicFrame>
      <p:sp>
        <p:nvSpPr>
          <p:cNvPr id="11" name="Text 8"/>
          <p:cNvSpPr txBox="1"/>
          <p:nvPr/>
        </p:nvSpPr>
        <p:spPr>
          <a:xfrm>
            <a:off x="4892040" y="1691640"/>
            <a:ext cx="3794760" cy="292608"/>
          </a:xfrm>
          <a:prstGeom prst="rect">
            <a:avLst/>
          </a:prstGeom>
          <a:noFill/>
          <a:ln/>
        </p:spPr>
        <p:txBody>
          <a:bodyPr wrap="square" lIns="0" tIns="0" rIns="0" bIns="0" rtlCol="0" anchor="ctr"/>
          <a:lstStyle/>
          <a:p>
            <a:pPr indent="0" marL="0">
              <a:buNone/>
            </a:pPr>
            <a:r>
              <a:rPr lang="en-US" sz="1400" b="1" dirty="0">
                <a:solidFill>
                  <a:srgbClr val="1A1F36"/>
                </a:solidFill>
                <a:latin typeface="Calibri" pitchFamily="34" charset="0"/>
                <a:ea typeface="Calibri" pitchFamily="34" charset="-122"/>
                <a:cs typeface="Calibri" pitchFamily="34" charset="-120"/>
              </a:rPr>
              <a:t>They rated themselves below what they achieved</a:t>
            </a:r>
            <a:endParaRPr lang="en-US" sz="1400" dirty="0"/>
          </a:p>
        </p:txBody>
      </p:sp>
      <p:sp>
        <p:nvSpPr>
          <p:cNvPr id="12" name="Text 9"/>
          <p:cNvSpPr txBox="1"/>
          <p:nvPr/>
        </p:nvSpPr>
        <p:spPr>
          <a:xfrm>
            <a:off x="4892040" y="1984248"/>
            <a:ext cx="3794760" cy="219456"/>
          </a:xfrm>
          <a:prstGeom prst="rect">
            <a:avLst/>
          </a:prstGeom>
          <a:noFill/>
          <a:ln/>
        </p:spPr>
        <p:txBody>
          <a:bodyPr wrap="square" lIns="0" tIns="0" rIns="0" bIns="0" rtlCol="0" anchor="ctr"/>
          <a:lstStyle/>
          <a:p>
            <a:pPr indent="0" marL="0">
              <a:buNone/>
            </a:pPr>
            <a:r>
              <a:rPr lang="en-US" sz="1100" dirty="0">
                <a:solidFill>
                  <a:srgbClr val="FFC629"/>
                </a:solidFill>
                <a:latin typeface="Calibri" pitchFamily="34" charset="0"/>
                <a:ea typeface="Calibri" pitchFamily="34" charset="-122"/>
                <a:cs typeface="Calibri" pitchFamily="34" charset="-120"/>
              </a:rPr>
              <a:t>■ </a:t>
            </a:r>
            <a:pPr indent="0" marL="0">
              <a:buNone/>
            </a:pPr>
            <a:r>
              <a:rPr lang="en-US" sz="1100" dirty="0">
                <a:solidFill>
                  <a:srgbClr val="1A1F36"/>
                </a:solidFill>
                <a:latin typeface="Calibri" pitchFamily="34" charset="0"/>
                <a:ea typeface="Calibri" pitchFamily="34" charset="-122"/>
                <a:cs typeface="Calibri" pitchFamily="34" charset="-120"/>
              </a:rPr>
              <a:t>Self-rating   </a:t>
            </a:r>
            <a:pPr indent="0" marL="0">
              <a:buNone/>
            </a:pPr>
            <a:r>
              <a:rPr lang="en-US" sz="1100" dirty="0">
                <a:solidFill>
                  <a:srgbClr val="0D9488"/>
                </a:solidFill>
                <a:latin typeface="Calibri" pitchFamily="34" charset="0"/>
                <a:ea typeface="Calibri" pitchFamily="34" charset="-122"/>
                <a:cs typeface="Calibri" pitchFamily="34" charset="-120"/>
              </a:rPr>
              <a:t>■ </a:t>
            </a:r>
            <a:pPr indent="0" marL="0">
              <a:buNone/>
            </a:pPr>
            <a:r>
              <a:rPr lang="en-US" sz="1100" dirty="0">
                <a:solidFill>
                  <a:srgbClr val="1A1F36"/>
                </a:solidFill>
                <a:latin typeface="Calibri" pitchFamily="34" charset="0"/>
                <a:ea typeface="Calibri" pitchFamily="34" charset="-122"/>
                <a:cs typeface="Calibri" pitchFamily="34" charset="-120"/>
              </a:rPr>
              <a:t>Actual performance</a:t>
            </a:r>
            <a:endParaRPr lang="en-US" sz="1100" dirty="0"/>
          </a:p>
        </p:txBody>
      </p:sp>
      <p:sp>
        <p:nvSpPr>
          <p:cNvPr id="13" name="Text 10"/>
          <p:cNvSpPr txBox="1"/>
          <p:nvPr/>
        </p:nvSpPr>
        <p:spPr>
          <a:xfrm>
            <a:off x="4892040" y="2286000"/>
            <a:ext cx="914400" cy="347472"/>
          </a:xfrm>
          <a:prstGeom prst="rect">
            <a:avLst/>
          </a:prstGeom>
          <a:noFill/>
          <a:ln/>
        </p:spPr>
        <p:txBody>
          <a:bodyPr wrap="square" lIns="0" tIns="0" rIns="0" bIns="0" rtlCol="0" anchor="ctr"/>
          <a:lstStyle/>
          <a:p>
            <a:pPr indent="0" marL="0">
              <a:buNone/>
            </a:pPr>
            <a:r>
              <a:rPr lang="en-US" sz="1200" b="1" dirty="0">
                <a:solidFill>
                  <a:srgbClr val="1A1F36"/>
                </a:solidFill>
                <a:latin typeface="Calibri" pitchFamily="34" charset="0"/>
                <a:ea typeface="Calibri" pitchFamily="34" charset="-122"/>
                <a:cs typeface="Calibri" pitchFamily="34" charset="-120"/>
              </a:rPr>
              <a:t>Diagnosis</a:t>
            </a:r>
            <a:endParaRPr lang="en-US" sz="1200" dirty="0"/>
          </a:p>
        </p:txBody>
      </p:sp>
      <p:sp>
        <p:nvSpPr>
          <p:cNvPr id="14" name="Shape 11"/>
          <p:cNvSpPr/>
          <p:nvPr/>
        </p:nvSpPr>
        <p:spPr>
          <a:xfrm>
            <a:off x="5852160" y="2286000"/>
            <a:ext cx="2110207" cy="155448"/>
          </a:xfrm>
          <a:prstGeom prst="rect">
            <a:avLst/>
          </a:prstGeom>
          <a:solidFill>
            <a:srgbClr val="FFC629"/>
          </a:solidFill>
          <a:ln w="12700">
            <a:solidFill>
              <a:srgbClr val="FFC629"/>
            </a:solidFill>
            <a:prstDash val="solid"/>
          </a:ln>
        </p:spPr>
      </p:sp>
      <p:sp>
        <p:nvSpPr>
          <p:cNvPr id="15" name="Text 12"/>
          <p:cNvSpPr txBox="1"/>
          <p:nvPr/>
        </p:nvSpPr>
        <p:spPr>
          <a:xfrm>
            <a:off x="8017231" y="2258568"/>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3.6</a:t>
            </a:r>
            <a:endParaRPr lang="en-US" sz="1100" dirty="0"/>
          </a:p>
        </p:txBody>
      </p:sp>
      <p:sp>
        <p:nvSpPr>
          <p:cNvPr id="16" name="Shape 13"/>
          <p:cNvSpPr/>
          <p:nvPr/>
        </p:nvSpPr>
        <p:spPr>
          <a:xfrm>
            <a:off x="5852160" y="2468880"/>
            <a:ext cx="2331720" cy="155448"/>
          </a:xfrm>
          <a:prstGeom prst="rect">
            <a:avLst/>
          </a:prstGeom>
          <a:solidFill>
            <a:srgbClr val="0D9488"/>
          </a:solidFill>
          <a:ln w="12700">
            <a:solidFill>
              <a:srgbClr val="0D9488"/>
            </a:solidFill>
            <a:prstDash val="solid"/>
          </a:ln>
        </p:spPr>
      </p:sp>
      <p:sp>
        <p:nvSpPr>
          <p:cNvPr id="17" name="Text 14"/>
          <p:cNvSpPr txBox="1"/>
          <p:nvPr/>
        </p:nvSpPr>
        <p:spPr>
          <a:xfrm>
            <a:off x="8238744" y="2441448"/>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4.0</a:t>
            </a:r>
            <a:endParaRPr lang="en-US" sz="1100" dirty="0"/>
          </a:p>
        </p:txBody>
      </p:sp>
      <p:sp>
        <p:nvSpPr>
          <p:cNvPr id="18" name="Text 15"/>
          <p:cNvSpPr txBox="1"/>
          <p:nvPr/>
        </p:nvSpPr>
        <p:spPr>
          <a:xfrm>
            <a:off x="4892040" y="2715768"/>
            <a:ext cx="914400" cy="347472"/>
          </a:xfrm>
          <a:prstGeom prst="rect">
            <a:avLst/>
          </a:prstGeom>
          <a:noFill/>
          <a:ln/>
        </p:spPr>
        <p:txBody>
          <a:bodyPr wrap="square" lIns="0" tIns="0" rIns="0" bIns="0" rtlCol="0" anchor="ctr"/>
          <a:lstStyle/>
          <a:p>
            <a:pPr indent="0" marL="0">
              <a:buNone/>
            </a:pPr>
            <a:r>
              <a:rPr lang="en-US" sz="1200" b="1" dirty="0">
                <a:solidFill>
                  <a:srgbClr val="1A1F36"/>
                </a:solidFill>
                <a:latin typeface="Calibri" pitchFamily="34" charset="0"/>
                <a:ea typeface="Calibri" pitchFamily="34" charset="-122"/>
                <a:cs typeface="Calibri" pitchFamily="34" charset="-120"/>
              </a:rPr>
              <a:t>Risk</a:t>
            </a:r>
            <a:endParaRPr lang="en-US" sz="1200" dirty="0"/>
          </a:p>
        </p:txBody>
      </p:sp>
      <p:sp>
        <p:nvSpPr>
          <p:cNvPr id="19" name="Shape 16"/>
          <p:cNvSpPr/>
          <p:nvPr/>
        </p:nvSpPr>
        <p:spPr>
          <a:xfrm>
            <a:off x="5852160" y="2715768"/>
            <a:ext cx="2040255" cy="155448"/>
          </a:xfrm>
          <a:prstGeom prst="rect">
            <a:avLst/>
          </a:prstGeom>
          <a:solidFill>
            <a:srgbClr val="FFC629"/>
          </a:solidFill>
          <a:ln w="12700">
            <a:solidFill>
              <a:srgbClr val="FFC629"/>
            </a:solidFill>
            <a:prstDash val="solid"/>
          </a:ln>
        </p:spPr>
      </p:sp>
      <p:sp>
        <p:nvSpPr>
          <p:cNvPr id="20" name="Text 17"/>
          <p:cNvSpPr txBox="1"/>
          <p:nvPr/>
        </p:nvSpPr>
        <p:spPr>
          <a:xfrm>
            <a:off x="7947279" y="2688336"/>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3.5</a:t>
            </a:r>
            <a:endParaRPr lang="en-US" sz="1100" dirty="0"/>
          </a:p>
        </p:txBody>
      </p:sp>
      <p:sp>
        <p:nvSpPr>
          <p:cNvPr id="21" name="Shape 18"/>
          <p:cNvSpPr/>
          <p:nvPr/>
        </p:nvSpPr>
        <p:spPr>
          <a:xfrm>
            <a:off x="5852160" y="2898648"/>
            <a:ext cx="2331720" cy="155448"/>
          </a:xfrm>
          <a:prstGeom prst="rect">
            <a:avLst/>
          </a:prstGeom>
          <a:solidFill>
            <a:srgbClr val="0D9488"/>
          </a:solidFill>
          <a:ln w="12700">
            <a:solidFill>
              <a:srgbClr val="0D9488"/>
            </a:solidFill>
            <a:prstDash val="solid"/>
          </a:ln>
        </p:spPr>
      </p:sp>
      <p:sp>
        <p:nvSpPr>
          <p:cNvPr id="22" name="Text 19"/>
          <p:cNvSpPr txBox="1"/>
          <p:nvPr/>
        </p:nvSpPr>
        <p:spPr>
          <a:xfrm>
            <a:off x="8238744" y="2871216"/>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4.0</a:t>
            </a:r>
            <a:endParaRPr lang="en-US" sz="1100" dirty="0"/>
          </a:p>
        </p:txBody>
      </p:sp>
      <p:sp>
        <p:nvSpPr>
          <p:cNvPr id="23" name="Text 20"/>
          <p:cNvSpPr txBox="1"/>
          <p:nvPr/>
        </p:nvSpPr>
        <p:spPr>
          <a:xfrm>
            <a:off x="4892040" y="3145536"/>
            <a:ext cx="914400" cy="347472"/>
          </a:xfrm>
          <a:prstGeom prst="rect">
            <a:avLst/>
          </a:prstGeom>
          <a:noFill/>
          <a:ln/>
        </p:spPr>
        <p:txBody>
          <a:bodyPr wrap="square" lIns="0" tIns="0" rIns="0" bIns="0" rtlCol="0" anchor="ctr"/>
          <a:lstStyle/>
          <a:p>
            <a:pPr indent="0" marL="0">
              <a:buNone/>
            </a:pPr>
            <a:r>
              <a:rPr lang="en-US" sz="1200" b="1" dirty="0">
                <a:solidFill>
                  <a:srgbClr val="1A1F36"/>
                </a:solidFill>
                <a:latin typeface="Calibri" pitchFamily="34" charset="0"/>
                <a:ea typeface="Calibri" pitchFamily="34" charset="-122"/>
                <a:cs typeface="Calibri" pitchFamily="34" charset="-120"/>
              </a:rPr>
              <a:t>Lesions</a:t>
            </a:r>
            <a:endParaRPr lang="en-US" sz="1200" dirty="0"/>
          </a:p>
        </p:txBody>
      </p:sp>
      <p:sp>
        <p:nvSpPr>
          <p:cNvPr id="24" name="Shape 21"/>
          <p:cNvSpPr/>
          <p:nvPr/>
        </p:nvSpPr>
        <p:spPr>
          <a:xfrm>
            <a:off x="5852160" y="3145536"/>
            <a:ext cx="2185988" cy="155448"/>
          </a:xfrm>
          <a:prstGeom prst="rect">
            <a:avLst/>
          </a:prstGeom>
          <a:solidFill>
            <a:srgbClr val="FFC629"/>
          </a:solidFill>
          <a:ln w="12700">
            <a:solidFill>
              <a:srgbClr val="FFC629"/>
            </a:solidFill>
            <a:prstDash val="solid"/>
          </a:ln>
        </p:spPr>
      </p:sp>
      <p:sp>
        <p:nvSpPr>
          <p:cNvPr id="25" name="Text 22"/>
          <p:cNvSpPr txBox="1"/>
          <p:nvPr/>
        </p:nvSpPr>
        <p:spPr>
          <a:xfrm>
            <a:off x="8093011" y="3118104"/>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3.8</a:t>
            </a:r>
            <a:endParaRPr lang="en-US" sz="1100" dirty="0"/>
          </a:p>
        </p:txBody>
      </p:sp>
      <p:sp>
        <p:nvSpPr>
          <p:cNvPr id="26" name="Shape 23"/>
          <p:cNvSpPr/>
          <p:nvPr/>
        </p:nvSpPr>
        <p:spPr>
          <a:xfrm>
            <a:off x="5852160" y="3328416"/>
            <a:ext cx="2331720" cy="155448"/>
          </a:xfrm>
          <a:prstGeom prst="rect">
            <a:avLst/>
          </a:prstGeom>
          <a:solidFill>
            <a:srgbClr val="0D9488"/>
          </a:solidFill>
          <a:ln w="12700">
            <a:solidFill>
              <a:srgbClr val="0D9488"/>
            </a:solidFill>
            <a:prstDash val="solid"/>
          </a:ln>
        </p:spPr>
      </p:sp>
      <p:sp>
        <p:nvSpPr>
          <p:cNvPr id="27" name="Text 24"/>
          <p:cNvSpPr txBox="1"/>
          <p:nvPr/>
        </p:nvSpPr>
        <p:spPr>
          <a:xfrm>
            <a:off x="8238744" y="3300984"/>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4.0</a:t>
            </a:r>
            <a:endParaRPr lang="en-US" sz="1100" dirty="0"/>
          </a:p>
        </p:txBody>
      </p:sp>
      <p:sp>
        <p:nvSpPr>
          <p:cNvPr id="28" name="Text 25"/>
          <p:cNvSpPr txBox="1"/>
          <p:nvPr/>
        </p:nvSpPr>
        <p:spPr>
          <a:xfrm>
            <a:off x="4892040" y="3575304"/>
            <a:ext cx="914400" cy="347472"/>
          </a:xfrm>
          <a:prstGeom prst="rect">
            <a:avLst/>
          </a:prstGeom>
          <a:noFill/>
          <a:ln/>
        </p:spPr>
        <p:txBody>
          <a:bodyPr wrap="square" lIns="0" tIns="0" rIns="0" bIns="0" rtlCol="0" anchor="ctr"/>
          <a:lstStyle/>
          <a:p>
            <a:pPr indent="0" marL="0">
              <a:buNone/>
            </a:pPr>
            <a:r>
              <a:rPr lang="en-US" sz="1200" b="1" dirty="0">
                <a:solidFill>
                  <a:srgbClr val="1A1F36"/>
                </a:solidFill>
                <a:latin typeface="Calibri" pitchFamily="34" charset="0"/>
                <a:ea typeface="Calibri" pitchFamily="34" charset="-122"/>
                <a:cs typeface="Calibri" pitchFamily="34" charset="-120"/>
              </a:rPr>
              <a:t>Education</a:t>
            </a:r>
            <a:endParaRPr lang="en-US" sz="1200" dirty="0"/>
          </a:p>
        </p:txBody>
      </p:sp>
      <p:sp>
        <p:nvSpPr>
          <p:cNvPr id="29" name="Shape 26"/>
          <p:cNvSpPr/>
          <p:nvPr/>
        </p:nvSpPr>
        <p:spPr>
          <a:xfrm>
            <a:off x="5852160" y="3575304"/>
            <a:ext cx="1970303" cy="155448"/>
          </a:xfrm>
          <a:prstGeom prst="rect">
            <a:avLst/>
          </a:prstGeom>
          <a:solidFill>
            <a:srgbClr val="FFC629"/>
          </a:solidFill>
          <a:ln w="12700">
            <a:solidFill>
              <a:srgbClr val="FFC629"/>
            </a:solidFill>
            <a:prstDash val="solid"/>
          </a:ln>
        </p:spPr>
      </p:sp>
      <p:sp>
        <p:nvSpPr>
          <p:cNvPr id="30" name="Text 27"/>
          <p:cNvSpPr txBox="1"/>
          <p:nvPr/>
        </p:nvSpPr>
        <p:spPr>
          <a:xfrm>
            <a:off x="7877327" y="3547872"/>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3.4</a:t>
            </a:r>
            <a:endParaRPr lang="en-US" sz="1100" dirty="0"/>
          </a:p>
        </p:txBody>
      </p:sp>
      <p:sp>
        <p:nvSpPr>
          <p:cNvPr id="31" name="Shape 28"/>
          <p:cNvSpPr/>
          <p:nvPr/>
        </p:nvSpPr>
        <p:spPr>
          <a:xfrm>
            <a:off x="5852160" y="3758184"/>
            <a:ext cx="2261768" cy="155448"/>
          </a:xfrm>
          <a:prstGeom prst="rect">
            <a:avLst/>
          </a:prstGeom>
          <a:solidFill>
            <a:srgbClr val="0D9488"/>
          </a:solidFill>
          <a:ln w="12700">
            <a:solidFill>
              <a:srgbClr val="0D9488"/>
            </a:solidFill>
            <a:prstDash val="solid"/>
          </a:ln>
        </p:spPr>
      </p:sp>
      <p:sp>
        <p:nvSpPr>
          <p:cNvPr id="32" name="Text 29"/>
          <p:cNvSpPr txBox="1"/>
          <p:nvPr/>
        </p:nvSpPr>
        <p:spPr>
          <a:xfrm>
            <a:off x="8168792" y="3730752"/>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3.9</a:t>
            </a:r>
            <a:endParaRPr lang="en-US" sz="1100" dirty="0"/>
          </a:p>
        </p:txBody>
      </p:sp>
      <p:sp>
        <p:nvSpPr>
          <p:cNvPr id="33" name="Text 30"/>
          <p:cNvSpPr txBox="1"/>
          <p:nvPr/>
        </p:nvSpPr>
        <p:spPr>
          <a:xfrm>
            <a:off x="4892040" y="3913632"/>
            <a:ext cx="3794760" cy="164592"/>
          </a:xfrm>
          <a:prstGeom prst="rect">
            <a:avLst/>
          </a:prstGeom>
          <a:noFill/>
          <a:ln/>
        </p:spPr>
        <p:txBody>
          <a:bodyPr wrap="square" lIns="0" tIns="0" rIns="0" bIns="0" rtlCol="0" anchor="ctr"/>
          <a:lstStyle/>
          <a:p>
            <a:pPr indent="0" marL="0">
              <a:buNone/>
            </a:pPr>
            <a:r>
              <a:rPr lang="en-US" sz="900" dirty="0">
                <a:solidFill>
                  <a:srgbClr val="5B6275"/>
                </a:solidFill>
                <a:latin typeface="Calibri" pitchFamily="34" charset="0"/>
                <a:ea typeface="Calibri" pitchFamily="34" charset="-122"/>
                <a:cs typeface="Calibri" pitchFamily="34" charset="-120"/>
              </a:rPr>
              <a:t>Scale: 1 = not yet mastered · 4 = mastered</a:t>
            </a:r>
            <a:endParaRPr lang="en-US" sz="900" dirty="0"/>
          </a:p>
        </p:txBody>
      </p:sp>
      <p:sp>
        <p:nvSpPr>
          <p:cNvPr id="34" name="Shape 31"/>
          <p:cNvSpPr/>
          <p:nvPr/>
        </p:nvSpPr>
        <p:spPr>
          <a:xfrm>
            <a:off x="457200" y="4133088"/>
            <a:ext cx="1097280" cy="310896"/>
          </a:xfrm>
          <a:prstGeom prst="roundRect">
            <a:avLst>
              <a:gd name="adj" fmla="val 23529"/>
            </a:avLst>
          </a:prstGeom>
          <a:solidFill>
            <a:srgbClr val="0D9488"/>
          </a:solidFill>
          <a:ln w="12700">
            <a:solidFill>
              <a:srgbClr val="0D9488"/>
            </a:solidFill>
            <a:prstDash val="solid"/>
          </a:ln>
        </p:spPr>
      </p:sp>
      <p:sp>
        <p:nvSpPr>
          <p:cNvPr id="35" name="Text 32"/>
          <p:cNvSpPr txBox="1"/>
          <p:nvPr/>
        </p:nvSpPr>
        <p:spPr>
          <a:xfrm>
            <a:off x="457200" y="4133088"/>
            <a:ext cx="1097280"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Gap</a:t>
            </a:r>
            <a:endParaRPr lang="en-US" sz="1300" dirty="0"/>
          </a:p>
        </p:txBody>
      </p:sp>
      <p:sp>
        <p:nvSpPr>
          <p:cNvPr id="36" name="Text 33"/>
          <p:cNvSpPr txBox="1"/>
          <p:nvPr/>
        </p:nvSpPr>
        <p:spPr>
          <a:xfrm>
            <a:off x="1691640" y="4133088"/>
            <a:ext cx="6995160" cy="310896"/>
          </a:xfrm>
          <a:prstGeom prst="rect">
            <a:avLst/>
          </a:prstGeom>
          <a:noFill/>
          <a:ln/>
        </p:spPr>
        <p:txBody>
          <a:bodyPr wrap="square" lIns="0" tIns="0" rIns="0" bIns="0" rtlCol="0" anchor="ctr"/>
          <a:lstStyle/>
          <a:p>
            <a:pPr indent="0" marL="0">
              <a:buNone/>
            </a:pPr>
            <a:r>
              <a:rPr lang="en-US" sz="1600" dirty="0">
                <a:solidFill>
                  <a:srgbClr val="1A1F36"/>
                </a:solidFill>
                <a:latin typeface="Calibri" pitchFamily="34" charset="0"/>
                <a:ea typeface="Calibri" pitchFamily="34" charset="-122"/>
                <a:cs typeface="Calibri" pitchFamily="34" charset="-120"/>
              </a:rPr>
              <a:t>Few studies combine simulation, caries and pediatric dentistry</a:t>
            </a:r>
            <a:endParaRPr lang="en-US" sz="1600" dirty="0"/>
          </a:p>
        </p:txBody>
      </p:sp>
      <p:sp>
        <p:nvSpPr>
          <p:cNvPr id="37" name="Text 34"/>
          <p:cNvSpPr txBox="1"/>
          <p:nvPr/>
        </p:nvSpPr>
        <p:spPr>
          <a:xfrm>
            <a:off x="457200" y="4480560"/>
            <a:ext cx="8229600" cy="256032"/>
          </a:xfrm>
          <a:prstGeom prst="rect">
            <a:avLst/>
          </a:prstGeom>
          <a:noFill/>
          <a:ln/>
        </p:spPr>
        <p:txBody>
          <a:bodyPr wrap="square" lIns="0" tIns="0" rIns="0" bIns="0" rtlCol="0" anchor="t"/>
          <a:lstStyle/>
          <a:p>
            <a:pPr indent="0" marL="0">
              <a:buNone/>
            </a:pPr>
            <a:r>
              <a:rPr lang="en-US" sz="800" dirty="0">
                <a:solidFill>
                  <a:srgbClr val="5B6275"/>
                </a:solidFill>
                <a:latin typeface="Calibri" pitchFamily="34" charset="0"/>
                <a:ea typeface="Calibri" pitchFamily="34" charset="-122"/>
                <a:cs typeface="Calibri" pitchFamily="34" charset="-120"/>
              </a:rPr>
              <a:t>9 of 25 articles selected: Carneiro 2026 · Perez 2023 · Signori 2019 · Wakeling 2026 · Panpisut 2023 · Kuchenbecker 2017 · McMillan 2023 · Nascimento &amp; Warmling 2020 · Skariah 2025</a:t>
            </a:r>
            <a:endParaRPr lang="en-US" sz="800" dirty="0"/>
          </a:p>
        </p:txBody>
      </p:sp>
      <p:sp>
        <p:nvSpPr>
          <p:cNvPr id="38" name="Text 35"/>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39" name="Text 36"/>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5 / 10</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Limits and responsible use</a:t>
            </a:r>
            <a:endParaRPr lang="en-US" sz="3000" dirty="0"/>
          </a:p>
        </p:txBody>
      </p:sp>
      <p:sp>
        <p:nvSpPr>
          <p:cNvPr id="3" name="Shape 1"/>
          <p:cNvSpPr/>
          <p:nvPr/>
        </p:nvSpPr>
        <p:spPr>
          <a:xfrm>
            <a:off x="457200" y="1188720"/>
            <a:ext cx="8229600" cy="868680"/>
          </a:xfrm>
          <a:prstGeom prst="roundRect">
            <a:avLst>
              <a:gd name="adj" fmla="val 12632"/>
            </a:avLst>
          </a:prstGeom>
          <a:solidFill>
            <a:srgbClr val="EEECFC"/>
          </a:solidFill>
          <a:ln w="12700">
            <a:solidFill>
              <a:srgbClr val="EEECFC"/>
            </a:solidFill>
            <a:prstDash val="solid"/>
          </a:ln>
        </p:spPr>
      </p:sp>
      <p:sp>
        <p:nvSpPr>
          <p:cNvPr id="4" name="Shape 2"/>
          <p:cNvSpPr/>
          <p:nvPr/>
        </p:nvSpPr>
        <p:spPr>
          <a:xfrm>
            <a:off x="685800" y="1389888"/>
            <a:ext cx="457200" cy="457200"/>
          </a:xfrm>
          <a:prstGeom prst="ellipse">
            <a:avLst/>
          </a:prstGeom>
          <a:solidFill>
            <a:srgbClr val="5B4BDB"/>
          </a:solidFill>
          <a:ln w="12700">
            <a:solidFill>
              <a:srgbClr val="5B4BDB"/>
            </a:solidFill>
            <a:prstDash val="solid"/>
          </a:ln>
        </p:spPr>
      </p:sp>
      <p:sp>
        <p:nvSpPr>
          <p:cNvPr id="5" name="Text 3"/>
          <p:cNvSpPr txBox="1"/>
          <p:nvPr/>
        </p:nvSpPr>
        <p:spPr>
          <a:xfrm>
            <a:off x="685800" y="1389888"/>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1371600" y="1188720"/>
            <a:ext cx="7132320" cy="86868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Does not replace  </a:t>
            </a:r>
            <a:pPr indent="0" marL="0">
              <a:buNone/>
            </a:pPr>
            <a:r>
              <a:rPr lang="en-US" sz="2000" dirty="0">
                <a:solidFill>
                  <a:srgbClr val="1A1F36"/>
                </a:solidFill>
                <a:latin typeface="Calibri" pitchFamily="34" charset="0"/>
                <a:ea typeface="Calibri" pitchFamily="34" charset="-122"/>
                <a:cs typeface="Calibri" pitchFamily="34" charset="-120"/>
              </a:rPr>
              <a:t>clinical practice or supervision</a:t>
            </a:r>
            <a:endParaRPr lang="en-US" sz="2000" dirty="0"/>
          </a:p>
        </p:txBody>
      </p:sp>
      <p:sp>
        <p:nvSpPr>
          <p:cNvPr id="7" name="Shape 5"/>
          <p:cNvSpPr/>
          <p:nvPr/>
        </p:nvSpPr>
        <p:spPr>
          <a:xfrm>
            <a:off x="457200" y="2212848"/>
            <a:ext cx="8229600" cy="868680"/>
          </a:xfrm>
          <a:prstGeom prst="roundRect">
            <a:avLst>
              <a:gd name="adj" fmla="val 12632"/>
            </a:avLst>
          </a:prstGeom>
          <a:solidFill>
            <a:srgbClr val="EEECFC"/>
          </a:solidFill>
          <a:ln w="12700">
            <a:solidFill>
              <a:srgbClr val="EEECFC"/>
            </a:solidFill>
            <a:prstDash val="solid"/>
          </a:ln>
        </p:spPr>
      </p:sp>
      <p:sp>
        <p:nvSpPr>
          <p:cNvPr id="8" name="Shape 6"/>
          <p:cNvSpPr/>
          <p:nvPr/>
        </p:nvSpPr>
        <p:spPr>
          <a:xfrm>
            <a:off x="685800" y="2414016"/>
            <a:ext cx="457200" cy="457200"/>
          </a:xfrm>
          <a:prstGeom prst="ellipse">
            <a:avLst/>
          </a:prstGeom>
          <a:solidFill>
            <a:srgbClr val="5B4BDB"/>
          </a:solidFill>
          <a:ln w="12700">
            <a:solidFill>
              <a:srgbClr val="5B4BDB"/>
            </a:solidFill>
            <a:prstDash val="solid"/>
          </a:ln>
        </p:spPr>
      </p:sp>
      <p:sp>
        <p:nvSpPr>
          <p:cNvPr id="9" name="Text 7"/>
          <p:cNvSpPr txBox="1"/>
          <p:nvPr/>
        </p:nvSpPr>
        <p:spPr>
          <a:xfrm>
            <a:off x="685800" y="2414016"/>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8"/>
          <p:cNvSpPr txBox="1"/>
          <p:nvPr/>
        </p:nvSpPr>
        <p:spPr>
          <a:xfrm>
            <a:off x="1371600" y="2212848"/>
            <a:ext cx="7132320" cy="86868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Data  </a:t>
            </a:r>
            <a:pPr indent="0" marL="0">
              <a:buNone/>
            </a:pPr>
            <a:r>
              <a:rPr lang="en-US" sz="2000" dirty="0">
                <a:solidFill>
                  <a:srgbClr val="1A1F36"/>
                </a:solidFill>
                <a:latin typeface="Calibri" pitchFamily="34" charset="0"/>
                <a:ea typeface="Calibri" pitchFamily="34" charset="-122"/>
                <a:cs typeface="Calibri" pitchFamily="34" charset="-120"/>
              </a:rPr>
              <a:t>fictional patients</a:t>
            </a:r>
            <a:endParaRPr lang="en-US" sz="2000" dirty="0"/>
          </a:p>
        </p:txBody>
      </p:sp>
      <p:sp>
        <p:nvSpPr>
          <p:cNvPr id="11" name="Shape 9"/>
          <p:cNvSpPr/>
          <p:nvPr/>
        </p:nvSpPr>
        <p:spPr>
          <a:xfrm>
            <a:off x="457200" y="3236976"/>
            <a:ext cx="8229600" cy="868680"/>
          </a:xfrm>
          <a:prstGeom prst="roundRect">
            <a:avLst>
              <a:gd name="adj" fmla="val 12632"/>
            </a:avLst>
          </a:prstGeom>
          <a:solidFill>
            <a:srgbClr val="E6F5F3"/>
          </a:solidFill>
          <a:ln w="12700">
            <a:solidFill>
              <a:srgbClr val="E6F5F3"/>
            </a:solidFill>
            <a:prstDash val="solid"/>
          </a:ln>
        </p:spPr>
      </p:sp>
      <p:sp>
        <p:nvSpPr>
          <p:cNvPr id="12" name="Shape 10"/>
          <p:cNvSpPr/>
          <p:nvPr/>
        </p:nvSpPr>
        <p:spPr>
          <a:xfrm>
            <a:off x="685800" y="3438144"/>
            <a:ext cx="457200" cy="457200"/>
          </a:xfrm>
          <a:prstGeom prst="ellipse">
            <a:avLst/>
          </a:prstGeom>
          <a:solidFill>
            <a:srgbClr val="0D9488"/>
          </a:solidFill>
          <a:ln w="12700">
            <a:solidFill>
              <a:srgbClr val="0D9488"/>
            </a:solidFill>
            <a:prstDash val="solid"/>
          </a:ln>
        </p:spPr>
      </p:sp>
      <p:sp>
        <p:nvSpPr>
          <p:cNvPr id="13" name="Text 11"/>
          <p:cNvSpPr txBox="1"/>
          <p:nvPr/>
        </p:nvSpPr>
        <p:spPr>
          <a:xfrm>
            <a:off x="685800" y="3438144"/>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4" name="Text 12"/>
          <p:cNvSpPr txBox="1"/>
          <p:nvPr/>
        </p:nvSpPr>
        <p:spPr>
          <a:xfrm>
            <a:off x="1371600" y="3236976"/>
            <a:ext cx="7132320" cy="868680"/>
          </a:xfrm>
          <a:prstGeom prst="rect">
            <a:avLst/>
          </a:prstGeom>
          <a:noFill/>
          <a:ln/>
        </p:spPr>
        <p:txBody>
          <a:bodyPr wrap="square" lIns="0" tIns="0" rIns="0" bIns="0" rtlCol="0" anchor="ctr"/>
          <a:lstStyle/>
          <a:p>
            <a:pPr indent="0" marL="0">
              <a:buNone/>
            </a:pPr>
            <a:r>
              <a:rPr lang="en-US" sz="2000" b="1" dirty="0">
                <a:solidFill>
                  <a:srgbClr val="0D9488"/>
                </a:solidFill>
                <a:latin typeface="Calibri" pitchFamily="34" charset="0"/>
                <a:ea typeface="Calibri" pitchFamily="34" charset="-122"/>
                <a:cs typeface="Calibri" pitchFamily="34" charset="-120"/>
              </a:rPr>
              <a:t>Next step  </a:t>
            </a:r>
            <a:pPr indent="0" marL="0">
              <a:buNone/>
            </a:pPr>
            <a:r>
              <a:rPr lang="en-US" sz="2000" dirty="0">
                <a:solidFill>
                  <a:srgbClr val="1A1F36"/>
                </a:solidFill>
                <a:latin typeface="Calibri" pitchFamily="34" charset="0"/>
                <a:ea typeface="Calibri" pitchFamily="34" charset="-122"/>
                <a:cs typeface="Calibri" pitchFamily="34" charset="-120"/>
              </a:rPr>
              <a:t>Canvas and faculty validation</a:t>
            </a:r>
            <a:endParaRPr lang="en-US" sz="2000" dirty="0"/>
          </a:p>
        </p:txBody>
      </p:sp>
      <p:sp>
        <p:nvSpPr>
          <p:cNvPr id="15" name="Text 13"/>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16" name="Text 14"/>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6 / 10</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274320"/>
          </a:xfrm>
          <a:prstGeom prst="rect">
            <a:avLst/>
          </a:prstGeom>
          <a:noFill/>
          <a:ln/>
        </p:spPr>
        <p:txBody>
          <a:bodyPr wrap="square" lIns="0" tIns="0" rIns="0" bIns="0" rtlCol="0" anchor="ctr"/>
          <a:lstStyle/>
          <a:p>
            <a:pPr indent="0" marL="0">
              <a:buNone/>
            </a:pPr>
            <a:r>
              <a:rPr lang="en-US" sz="1400" b="1" spc="200" kern="0" dirty="0">
                <a:solidFill>
                  <a:srgbClr val="FFC629"/>
                </a:solidFill>
                <a:latin typeface="Calibri" pitchFamily="34" charset="0"/>
                <a:ea typeface="Calibri" pitchFamily="34" charset="-122"/>
                <a:cs typeface="Calibri" pitchFamily="34" charset="-120"/>
              </a:rPr>
              <a:t>DEMO · ENTRY</a:t>
            </a:r>
            <a:endParaRPr lang="en-US" sz="1400" dirty="0"/>
          </a:p>
        </p:txBody>
      </p:sp>
      <p:pic>
        <p:nvPicPr>
          <p:cNvPr id="3" name="Image 0" descr="Simulator home screen with the 3D clinic and three patients: Valentina, Mateo and Camila">    </p:cNvPr>
          <p:cNvPicPr>
            <a:picLocks noChangeAspect="1"/>
          </p:cNvPicPr>
          <p:nvPr/>
        </p:nvPicPr>
        <p:blipFill>
          <a:blip r:embed="rId1"/>
          <a:stretch>
            <a:fillRect/>
          </a:stretch>
        </p:blipFill>
        <p:spPr>
          <a:xfrm>
            <a:off x="457200" y="640080"/>
            <a:ext cx="3853050" cy="3977640"/>
          </a:xfrm>
          <a:prstGeom prst="rect">
            <a:avLst/>
          </a:prstGeom>
        </p:spPr>
      </p:pic>
      <p:sp>
        <p:nvSpPr>
          <p:cNvPr id="4" name="Shape 1"/>
          <p:cNvSpPr/>
          <p:nvPr/>
        </p:nvSpPr>
        <p:spPr>
          <a:xfrm>
            <a:off x="457200" y="640080"/>
            <a:ext cx="3853050" cy="3977640"/>
          </a:xfrm>
          <a:prstGeom prst="rect">
            <a:avLst/>
          </a:prstGeom>
          <a:ln w="19050">
            <a:solidFill>
              <a:srgbClr val="FFC629"/>
            </a:solidFill>
            <a:prstDash val="solid"/>
          </a:ln>
        </p:spPr>
      </p:sp>
      <p:sp>
        <p:nvSpPr>
          <p:cNvPr id="5" name="Text 2"/>
          <p:cNvSpPr txBox="1"/>
          <p:nvPr/>
        </p:nvSpPr>
        <p:spPr>
          <a:xfrm>
            <a:off x="4676010" y="1097280"/>
            <a:ext cx="4010790" cy="1463040"/>
          </a:xfrm>
          <a:prstGeom prst="rect">
            <a:avLst/>
          </a:prstGeom>
          <a:noFill/>
          <a:ln/>
        </p:spPr>
        <p:txBody>
          <a:bodyPr wrap="square" lIns="0" tIns="0" rIns="0" bIns="0" rtlCol="0" anchor="b"/>
          <a:lstStyle/>
          <a:p>
            <a:pPr indent="0" marL="0">
              <a:buNone/>
            </a:pPr>
            <a:r>
              <a:rPr lang="en-US" sz="2800" b="1" dirty="0">
                <a:solidFill>
                  <a:srgbClr val="FFFFFF"/>
                </a:solidFill>
                <a:latin typeface="Georgia" pitchFamily="34" charset="0"/>
                <a:ea typeface="Georgia" pitchFamily="34" charset="-122"/>
                <a:cs typeface="Georgia" pitchFamily="34" charset="-120"/>
              </a:rPr>
              <a:t>Choose a patient</a:t>
            </a:r>
            <a:endParaRPr lang="en-US" sz="2800" dirty="0"/>
          </a:p>
        </p:txBody>
      </p:sp>
      <p:sp>
        <p:nvSpPr>
          <p:cNvPr id="6" name="Text 3"/>
          <p:cNvSpPr txBox="1"/>
          <p:nvPr/>
        </p:nvSpPr>
        <p:spPr>
          <a:xfrm>
            <a:off x="4676010" y="2743200"/>
            <a:ext cx="4010790" cy="1188720"/>
          </a:xfrm>
          <a:prstGeom prst="rect">
            <a:avLst/>
          </a:prstGeom>
          <a:noFill/>
          <a:ln/>
        </p:spPr>
        <p:txBody>
          <a:bodyPr wrap="square" lIns="0" tIns="0" rIns="0" bIns="0" rtlCol="0" anchor="t"/>
          <a:lstStyle/>
          <a:p>
            <a:pPr indent="0" marL="0">
              <a:buNone/>
            </a:pPr>
            <a:r>
              <a:rPr lang="en-US" sz="1800" dirty="0">
                <a:solidFill>
                  <a:srgbClr val="DDE1EE"/>
                </a:solidFill>
                <a:latin typeface="Calibri" pitchFamily="34" charset="0"/>
                <a:ea typeface="Calibri" pitchFamily="34" charset="-122"/>
                <a:cs typeface="Calibri" pitchFamily="34" charset="-120"/>
              </a:rPr>
              <a:t>Three ages, accessibility and language (interface in Spanish)</a:t>
            </a:r>
            <a:endParaRPr lang="en-US" sz="1800" dirty="0"/>
          </a:p>
        </p:txBody>
      </p:sp>
      <p:sp>
        <p:nvSpPr>
          <p:cNvPr id="7" name="Text 4"/>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8" name="Text 5"/>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7 / 10</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274320"/>
          </a:xfrm>
          <a:prstGeom prst="rect">
            <a:avLst/>
          </a:prstGeom>
          <a:noFill/>
          <a:ln/>
        </p:spPr>
        <p:txBody>
          <a:bodyPr wrap="square" lIns="0" tIns="0" rIns="0" bIns="0" rtlCol="0" anchor="ctr"/>
          <a:lstStyle/>
          <a:p>
            <a:pPr indent="0" marL="0">
              <a:buNone/>
            </a:pPr>
            <a:r>
              <a:rPr lang="en-US" sz="1400" b="1" spc="200" kern="0" dirty="0">
                <a:solidFill>
                  <a:srgbClr val="FFC629"/>
                </a:solidFill>
                <a:latin typeface="Calibri" pitchFamily="34" charset="0"/>
                <a:ea typeface="Calibri" pitchFamily="34" charset="-122"/>
                <a:cs typeface="Calibri" pitchFamily="34" charset="-120"/>
              </a:rPr>
              <a:t>DEMO · DECISION</a:t>
            </a:r>
            <a:endParaRPr lang="en-US" sz="14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57200" y="640080"/>
            <a:ext cx="4765836" cy="3977640"/>
          </a:xfrm>
          <a:prstGeom prst="rect">
            <a:avLst/>
          </a:prstGeom>
        </p:spPr>
      </p:pic>
      <p:sp>
        <p:nvSpPr>
          <p:cNvPr id="4" name="Shape 1"/>
          <p:cNvSpPr/>
          <p:nvPr/>
        </p:nvSpPr>
        <p:spPr>
          <a:xfrm>
            <a:off x="457200" y="640080"/>
            <a:ext cx="4765836" cy="3977640"/>
          </a:xfrm>
          <a:prstGeom prst="rect">
            <a:avLst/>
          </a:prstGeom>
          <a:ln w="19050">
            <a:solidFill>
              <a:srgbClr val="FFC629"/>
            </a:solidFill>
            <a:prstDash val="solid"/>
          </a:ln>
        </p:spPr>
      </p:sp>
      <p:sp>
        <p:nvSpPr>
          <p:cNvPr id="5" name="Text 2"/>
          <p:cNvSpPr txBox="1"/>
          <p:nvPr/>
        </p:nvSpPr>
        <p:spPr>
          <a:xfrm>
            <a:off x="5588796" y="1097280"/>
            <a:ext cx="3098004" cy="1463040"/>
          </a:xfrm>
          <a:prstGeom prst="rect">
            <a:avLst/>
          </a:prstGeom>
          <a:noFill/>
          <a:ln/>
        </p:spPr>
        <p:txBody>
          <a:bodyPr wrap="square" lIns="0" tIns="0" rIns="0" bIns="0" rtlCol="0" anchor="b"/>
          <a:lstStyle/>
          <a:p>
            <a:pPr indent="0" marL="0">
              <a:buNone/>
            </a:pPr>
            <a:r>
              <a:rPr lang="en-US" sz="2800" b="1" dirty="0">
                <a:solidFill>
                  <a:srgbClr val="FFFFFF"/>
                </a:solidFill>
                <a:latin typeface="Georgia" pitchFamily="34" charset="0"/>
                <a:ea typeface="Georgia" pitchFamily="34" charset="-122"/>
                <a:cs typeface="Georgia" pitchFamily="34" charset="-120"/>
              </a:rPr>
              <a:t>Decide with tokens</a:t>
            </a:r>
            <a:endParaRPr lang="en-US" sz="2800" dirty="0"/>
          </a:p>
        </p:txBody>
      </p:sp>
      <p:sp>
        <p:nvSpPr>
          <p:cNvPr id="6" name="Text 3"/>
          <p:cNvSpPr txBox="1"/>
          <p:nvPr/>
        </p:nvSpPr>
        <p:spPr>
          <a:xfrm>
            <a:off x="5588796" y="2743200"/>
            <a:ext cx="3098004" cy="1188720"/>
          </a:xfrm>
          <a:prstGeom prst="rect">
            <a:avLst/>
          </a:prstGeom>
          <a:noFill/>
          <a:ln/>
        </p:spPr>
        <p:txBody>
          <a:bodyPr wrap="square" lIns="0" tIns="0" rIns="0" bIns="0" rtlCol="0" anchor="t"/>
          <a:lstStyle/>
          <a:p>
            <a:pPr indent="0" marL="0">
              <a:buNone/>
            </a:pPr>
            <a:r>
              <a:rPr lang="en-US" sz="1800" dirty="0">
                <a:solidFill>
                  <a:srgbClr val="DDE1EE"/>
                </a:solidFill>
                <a:latin typeface="Calibri" pitchFamily="34" charset="0"/>
                <a:ea typeface="Calibri" pitchFamily="34" charset="-122"/>
                <a:cs typeface="Calibri" pitchFamily="34" charset="-120"/>
              </a:rPr>
              <a:t>Round 1: talk with the mother</a:t>
            </a:r>
            <a:endParaRPr lang="en-US" sz="1800" dirty="0"/>
          </a:p>
        </p:txBody>
      </p:sp>
      <p:sp>
        <p:nvSpPr>
          <p:cNvPr id="7" name="Text 4"/>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8" name="Text 5"/>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8 / 10</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274320"/>
          </a:xfrm>
          <a:prstGeom prst="rect">
            <a:avLst/>
          </a:prstGeom>
          <a:noFill/>
          <a:ln/>
        </p:spPr>
        <p:txBody>
          <a:bodyPr wrap="square" lIns="0" tIns="0" rIns="0" bIns="0" rtlCol="0" anchor="ctr"/>
          <a:lstStyle/>
          <a:p>
            <a:pPr indent="0" marL="0">
              <a:buNone/>
            </a:pPr>
            <a:r>
              <a:rPr lang="en-US" sz="1400" b="1" spc="200" kern="0" dirty="0">
                <a:solidFill>
                  <a:srgbClr val="FFC629"/>
                </a:solidFill>
                <a:latin typeface="Calibri" pitchFamily="34" charset="0"/>
                <a:ea typeface="Calibri" pitchFamily="34" charset="-122"/>
                <a:cs typeface="Calibri" pitchFamily="34" charset="-120"/>
              </a:rPr>
              <a:t>DEMO · REPORT</a:t>
            </a:r>
            <a:endParaRPr lang="en-US" sz="1400" dirty="0"/>
          </a:p>
        </p:txBody>
      </p:sp>
      <p:pic>
        <p:nvPicPr>
          <p:cNvPr id="3" name="Image 0" descr="Final summary with score by case and performance in four competencies">    </p:cNvPr>
          <p:cNvPicPr>
            <a:picLocks noChangeAspect="1"/>
          </p:cNvPicPr>
          <p:nvPr/>
        </p:nvPicPr>
        <p:blipFill>
          <a:blip r:embed="rId1"/>
          <a:stretch>
            <a:fillRect/>
          </a:stretch>
        </p:blipFill>
        <p:spPr>
          <a:xfrm>
            <a:off x="457200" y="640080"/>
            <a:ext cx="4925381" cy="3977640"/>
          </a:xfrm>
          <a:prstGeom prst="rect">
            <a:avLst/>
          </a:prstGeom>
        </p:spPr>
      </p:pic>
      <p:sp>
        <p:nvSpPr>
          <p:cNvPr id="4" name="Shape 1"/>
          <p:cNvSpPr/>
          <p:nvPr/>
        </p:nvSpPr>
        <p:spPr>
          <a:xfrm>
            <a:off x="457200" y="640080"/>
            <a:ext cx="4925381" cy="3977640"/>
          </a:xfrm>
          <a:prstGeom prst="rect">
            <a:avLst/>
          </a:prstGeom>
          <a:ln w="19050">
            <a:solidFill>
              <a:srgbClr val="FFC629"/>
            </a:solidFill>
            <a:prstDash val="solid"/>
          </a:ln>
        </p:spPr>
      </p:sp>
      <p:sp>
        <p:nvSpPr>
          <p:cNvPr id="5" name="Text 2"/>
          <p:cNvSpPr txBox="1"/>
          <p:nvPr/>
        </p:nvSpPr>
        <p:spPr>
          <a:xfrm>
            <a:off x="5748341" y="1097280"/>
            <a:ext cx="2938459" cy="1463040"/>
          </a:xfrm>
          <a:prstGeom prst="rect">
            <a:avLst/>
          </a:prstGeom>
          <a:noFill/>
          <a:ln/>
        </p:spPr>
        <p:txBody>
          <a:bodyPr wrap="square" lIns="0" tIns="0" rIns="0" bIns="0" rtlCol="0" anchor="b"/>
          <a:lstStyle/>
          <a:p>
            <a:pPr indent="0" marL="0">
              <a:buNone/>
            </a:pPr>
            <a:r>
              <a:rPr lang="en-US" sz="2800" b="1" dirty="0">
                <a:solidFill>
                  <a:srgbClr val="FFFFFF"/>
                </a:solidFill>
                <a:latin typeface="Georgia" pitchFamily="34" charset="0"/>
                <a:ea typeface="Georgia" pitchFamily="34" charset="-122"/>
                <a:cs typeface="Georgia" pitchFamily="34" charset="-120"/>
              </a:rPr>
              <a:t>Review performance</a:t>
            </a:r>
            <a:endParaRPr lang="en-US" sz="2800" dirty="0"/>
          </a:p>
        </p:txBody>
      </p:sp>
      <p:sp>
        <p:nvSpPr>
          <p:cNvPr id="6" name="Text 3"/>
          <p:cNvSpPr txBox="1"/>
          <p:nvPr/>
        </p:nvSpPr>
        <p:spPr>
          <a:xfrm>
            <a:off x="5748341" y="2743200"/>
            <a:ext cx="2938459" cy="1188720"/>
          </a:xfrm>
          <a:prstGeom prst="rect">
            <a:avLst/>
          </a:prstGeom>
          <a:noFill/>
          <a:ln/>
        </p:spPr>
        <p:txBody>
          <a:bodyPr wrap="square" lIns="0" tIns="0" rIns="0" bIns="0" rtlCol="0" anchor="t"/>
          <a:lstStyle/>
          <a:p>
            <a:pPr indent="0" marL="0">
              <a:buNone/>
            </a:pPr>
            <a:r>
              <a:rPr lang="en-US" sz="1800" dirty="0">
                <a:solidFill>
                  <a:srgbClr val="DDE1EE"/>
                </a:solidFill>
                <a:latin typeface="Calibri" pitchFamily="34" charset="0"/>
                <a:ea typeface="Calibri" pitchFamily="34" charset="-122"/>
                <a:cs typeface="Calibri" pitchFamily="34" charset="-120"/>
              </a:rPr>
              <a:t>Score by case and by competency</a:t>
            </a:r>
            <a:endParaRPr lang="en-US" sz="1800" dirty="0"/>
          </a:p>
        </p:txBody>
      </p:sp>
      <p:sp>
        <p:nvSpPr>
          <p:cNvPr id="7" name="Text 4"/>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8" name="Text 5"/>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9 / 10</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640080"/>
            <a:ext cx="8229600" cy="1371600"/>
          </a:xfrm>
          <a:prstGeom prst="rect">
            <a:avLst/>
          </a:prstGeom>
          <a:noFill/>
          <a:ln/>
        </p:spPr>
        <p:txBody>
          <a:bodyPr wrap="square" lIns="0" tIns="0" rIns="0" bIns="0" rtlCol="0" anchor="ctr"/>
          <a:lstStyle/>
          <a:p>
            <a:pPr indent="0" marL="0">
              <a:buNone/>
            </a:pPr>
            <a:r>
              <a:rPr lang="en-US" sz="3600" b="1" dirty="0">
                <a:solidFill>
                  <a:srgbClr val="FFFFFF"/>
                </a:solidFill>
                <a:latin typeface="Georgia" pitchFamily="34" charset="0"/>
                <a:ea typeface="Georgia" pitchFamily="34" charset="-122"/>
                <a:cs typeface="Georgia" pitchFamily="34" charset="-120"/>
              </a:rPr>
              <a:t>Practice before treating a child</a:t>
            </a:r>
            <a:endParaRPr lang="en-US" sz="3600" dirty="0"/>
          </a:p>
        </p:txBody>
      </p:sp>
      <p:sp>
        <p:nvSpPr>
          <p:cNvPr id="3" name="Text 1">
            <a:hlinkClick r:id="rId1" tooltip=""/>
          </p:cNvPr>
          <p:cNvSpPr txBox="1"/>
          <p:nvPr/>
        </p:nvSpPr>
        <p:spPr>
          <a:xfrm>
            <a:off x="457200" y="2194560"/>
            <a:ext cx="8229600" cy="457200"/>
          </a:xfrm>
          <a:prstGeom prst="rect">
            <a:avLst/>
          </a:prstGeom>
          <a:noFill/>
          <a:ln/>
        </p:spPr>
        <p:txBody>
          <a:bodyPr wrap="square" lIns="0" tIns="0" rIns="0" bIns="0" rtlCol="0" anchor="ctr"/>
          <a:lstStyle/>
          <a:p>
            <a:pPr indent="0" marL="0">
              <a:buNone/>
            </a:pPr>
            <a:r>
              <a:rPr lang="en-US" sz="2400" b="1" u="sng" dirty="0">
                <a:solidFill>
                  <a:srgbClr val="FFC629"/>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jennsama.github.io/3D</a:t>
            </a:r>
            <a:endParaRPr lang="en-US" sz="2400" dirty="0"/>
          </a:p>
        </p:txBody>
      </p:sp>
      <p:sp>
        <p:nvSpPr>
          <p:cNvPr id="4" name="Shape 2"/>
          <p:cNvSpPr/>
          <p:nvPr/>
        </p:nvSpPr>
        <p:spPr>
          <a:xfrm>
            <a:off x="457200" y="3108960"/>
            <a:ext cx="457200" cy="457200"/>
          </a:xfrm>
          <a:prstGeom prst="ellipse">
            <a:avLst/>
          </a:prstGeom>
          <a:solidFill>
            <a:srgbClr val="FFC629"/>
          </a:solidFill>
          <a:ln w="12700">
            <a:solidFill>
              <a:srgbClr val="FFC629"/>
            </a:solidFill>
            <a:prstDash val="solid"/>
          </a:ln>
        </p:spPr>
      </p:sp>
      <p:sp>
        <p:nvSpPr>
          <p:cNvPr id="5" name="Text 3"/>
          <p:cNvSpPr txBox="1"/>
          <p:nvPr/>
        </p:nvSpPr>
        <p:spPr>
          <a:xfrm>
            <a:off x="457200" y="3108960"/>
            <a:ext cx="457200" cy="457200"/>
          </a:xfrm>
          <a:prstGeom prst="rect">
            <a:avLst/>
          </a:prstGeom>
          <a:noFill/>
          <a:ln/>
        </p:spPr>
        <p:txBody>
          <a:bodyPr wrap="square" lIns="0" tIns="0" rIns="0" bIns="0" rtlCol="0" anchor="ctr"/>
          <a:lstStyle/>
          <a:p>
            <a:pPr algn="ctr" indent="0" marL="0">
              <a:buNone/>
            </a:pPr>
            <a:r>
              <a:rPr lang="en-US" sz="1800" b="1" dirty="0">
                <a:solidFill>
                  <a:srgbClr val="0B1020"/>
                </a:solidFill>
                <a:latin typeface="Calibri" pitchFamily="34" charset="0"/>
                <a:ea typeface="Calibri" pitchFamily="34" charset="-122"/>
                <a:cs typeface="Calibri" pitchFamily="34" charset="-120"/>
              </a:rPr>
              <a:t>JS</a:t>
            </a:r>
            <a:endParaRPr lang="en-US" sz="1800" dirty="0"/>
          </a:p>
        </p:txBody>
      </p:sp>
      <p:sp>
        <p:nvSpPr>
          <p:cNvPr id="6" name="Text 4"/>
          <p:cNvSpPr txBox="1"/>
          <p:nvPr/>
        </p:nvSpPr>
        <p:spPr>
          <a:xfrm>
            <a:off x="1051560" y="3017520"/>
            <a:ext cx="3200400" cy="64008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Jennifer Samaniego, M.Sc.</a:t>
            </a:r>
            <a:endParaRPr lang="en-US" sz="1800" dirty="0"/>
          </a:p>
          <a:p>
            <a:pPr indent="0" marL="0">
              <a:buNone/>
            </a:pPr>
            <a:r>
              <a:rPr lang="en-US" sz="1800" dirty="0">
                <a:solidFill>
                  <a:srgbClr val="FFFFFF"/>
                </a:solidFill>
                <a:latin typeface="Calibri" pitchFamily="34" charset="0"/>
                <a:ea typeface="Calibri" pitchFamily="34" charset="-122"/>
                <a:cs typeface="Calibri" pitchFamily="34" charset="-120"/>
              </a:rPr>
              <a:t>UTPL</a:t>
            </a:r>
            <a:endParaRPr lang="en-US" sz="1800" dirty="0"/>
          </a:p>
        </p:txBody>
      </p:sp>
      <p:sp>
        <p:nvSpPr>
          <p:cNvPr id="7" name="Shape 5"/>
          <p:cNvSpPr/>
          <p:nvPr/>
        </p:nvSpPr>
        <p:spPr>
          <a:xfrm>
            <a:off x="4389120" y="3108960"/>
            <a:ext cx="457200" cy="457200"/>
          </a:xfrm>
          <a:prstGeom prst="ellipse">
            <a:avLst/>
          </a:prstGeom>
          <a:solidFill>
            <a:srgbClr val="FFC629"/>
          </a:solidFill>
          <a:ln w="12700">
            <a:solidFill>
              <a:srgbClr val="FFC629"/>
            </a:solidFill>
            <a:prstDash val="solid"/>
          </a:ln>
        </p:spPr>
      </p:sp>
      <p:sp>
        <p:nvSpPr>
          <p:cNvPr id="8" name="Text 6"/>
          <p:cNvSpPr txBox="1"/>
          <p:nvPr/>
        </p:nvSpPr>
        <p:spPr>
          <a:xfrm>
            <a:off x="4389120" y="3108960"/>
            <a:ext cx="457200" cy="457200"/>
          </a:xfrm>
          <a:prstGeom prst="rect">
            <a:avLst/>
          </a:prstGeom>
          <a:noFill/>
          <a:ln/>
        </p:spPr>
        <p:txBody>
          <a:bodyPr wrap="square" lIns="0" tIns="0" rIns="0" bIns="0" rtlCol="0" anchor="ctr"/>
          <a:lstStyle/>
          <a:p>
            <a:pPr algn="ctr" indent="0" marL="0">
              <a:buNone/>
            </a:pPr>
            <a:r>
              <a:rPr lang="en-US" sz="1800" b="1" dirty="0">
                <a:solidFill>
                  <a:srgbClr val="0B1020"/>
                </a:solidFill>
                <a:latin typeface="Calibri" pitchFamily="34" charset="0"/>
                <a:ea typeface="Calibri" pitchFamily="34" charset="-122"/>
                <a:cs typeface="Calibri" pitchFamily="34" charset="-120"/>
              </a:rPr>
              <a:t>VC</a:t>
            </a:r>
            <a:endParaRPr lang="en-US" sz="1800" dirty="0"/>
          </a:p>
        </p:txBody>
      </p:sp>
      <p:sp>
        <p:nvSpPr>
          <p:cNvPr id="9" name="Text 7"/>
          <p:cNvSpPr txBox="1"/>
          <p:nvPr/>
        </p:nvSpPr>
        <p:spPr>
          <a:xfrm>
            <a:off x="4983480" y="3017520"/>
            <a:ext cx="3200400" cy="64008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Dr. Verónica Cepeda</a:t>
            </a:r>
            <a:endParaRPr lang="en-US" sz="1800" dirty="0"/>
          </a:p>
          <a:p>
            <a:pPr indent="0" marL="0">
              <a:buNone/>
            </a:pPr>
            <a:r>
              <a:rPr lang="en-US" sz="1800" dirty="0">
                <a:solidFill>
                  <a:srgbClr val="FFFFFF"/>
                </a:solidFill>
                <a:latin typeface="Calibri" pitchFamily="34" charset="0"/>
                <a:ea typeface="Calibri" pitchFamily="34" charset="-122"/>
                <a:cs typeface="Calibri" pitchFamily="34" charset="-120"/>
              </a:rPr>
              <a:t>Universidad UTE</a:t>
            </a:r>
            <a:endParaRPr lang="en-US" sz="1800" dirty="0"/>
          </a:p>
        </p:txBody>
      </p:sp>
      <p:sp>
        <p:nvSpPr>
          <p:cNvPr id="10" name="Text 8"/>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11" name="Text 9"/>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10 / 10</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Dentistry Consultations · Final project</dc:title>
  <dc:subject>PptxGenJS Presentation</dc:subject>
  <dc:creator>Jennifer Samaniego · Verónica Cepeda</dc:creator>
  <cp:lastModifiedBy>Jennifer Samaniego · Verónica Cepeda</cp:lastModifiedBy>
  <cp:revision>1</cp:revision>
  <dcterms:created xsi:type="dcterms:W3CDTF">2026-10-12T05:07:37Z</dcterms:created>
  <dcterms:modified xsi:type="dcterms:W3CDTF">2026-10-12T05:07:37Z</dcterms:modified>
</cp:coreProperties>
</file>